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73" r:id="rId2"/>
    <p:sldId id="274" r:id="rId3"/>
    <p:sldId id="275" r:id="rId4"/>
    <p:sldId id="276" r:id="rId5"/>
    <p:sldId id="277" r:id="rId6"/>
    <p:sldId id="278" r:id="rId7"/>
    <p:sldId id="279" r:id="rId8"/>
    <p:sldId id="280" r:id="rId9"/>
    <p:sldId id="281" r:id="rId10"/>
    <p:sldId id="282" r:id="rId1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FFCC"/>
    <a:srgbClr val="CCDED6"/>
    <a:srgbClr val="E7EFEC"/>
    <a:srgbClr val="CFE6B0"/>
    <a:srgbClr val="9BFF93"/>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82" autoAdjust="0"/>
  </p:normalViewPr>
  <p:slideViewPr>
    <p:cSldViewPr snapToGrid="0">
      <p:cViewPr varScale="1">
        <p:scale>
          <a:sx n="60" d="100"/>
          <a:sy n="60" d="100"/>
        </p:scale>
        <p:origin x="1460" y="48"/>
      </p:cViewPr>
      <p:guideLst>
        <p:guide orient="horz" pos="2160"/>
        <p:guide pos="2880"/>
      </p:guideLst>
    </p:cSldViewPr>
  </p:slideViewPr>
  <p:notesTextViewPr>
    <p:cViewPr>
      <p:scale>
        <a:sx n="1" d="1"/>
        <a:sy n="1" d="1"/>
      </p:scale>
      <p:origin x="0" y="0"/>
    </p:cViewPr>
  </p:notesTextViewPr>
  <p:notesViewPr>
    <p:cSldViewPr snapToGrid="0">
      <p:cViewPr varScale="1">
        <p:scale>
          <a:sx n="67" d="100"/>
          <a:sy n="67" d="100"/>
        </p:scale>
        <p:origin x="3120"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EEEA18-3A7A-4F36-A899-FD335AEC4EE3}" type="datetimeFigureOut">
              <a:rPr lang="zh-TW" altLang="en-US" smtClean="0"/>
              <a:pPr/>
              <a:t>2017/11/16</a:t>
            </a:fld>
            <a:endParaRPr lang="zh-TW" altLang="en-US"/>
          </a:p>
        </p:txBody>
      </p:sp>
      <p:sp>
        <p:nvSpPr>
          <p:cNvPr id="4" name="頁尾版面配置區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647FC03-BD11-46F7-BB46-216A9E6B3B18}" type="slidenum">
              <a:rPr lang="zh-TW" altLang="en-US" smtClean="0"/>
              <a:pPr/>
              <a:t>‹#›</a:t>
            </a:fld>
            <a:endParaRPr lang="zh-TW" altLang="en-US"/>
          </a:p>
        </p:txBody>
      </p:sp>
    </p:spTree>
    <p:extLst>
      <p:ext uri="{BB962C8B-B14F-4D97-AF65-F5344CB8AC3E}">
        <p14:creationId xmlns:p14="http://schemas.microsoft.com/office/powerpoint/2010/main" val="1222284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896AAC-9733-4066-97DC-D9BEB9D03DB0}" type="datetimeFigureOut">
              <a:rPr lang="zh-TW" altLang="en-US" smtClean="0"/>
              <a:pPr/>
              <a:t>2017/11/16</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97C462-C859-43A2-801E-9EBB38ED199C}" type="slidenum">
              <a:rPr lang="zh-TW" altLang="en-US" smtClean="0"/>
              <a:pPr/>
              <a:t>‹#›</a:t>
            </a:fld>
            <a:endParaRPr lang="zh-TW" altLang="en-US"/>
          </a:p>
        </p:txBody>
      </p:sp>
    </p:spTree>
    <p:extLst>
      <p:ext uri="{BB962C8B-B14F-4D97-AF65-F5344CB8AC3E}">
        <p14:creationId xmlns:p14="http://schemas.microsoft.com/office/powerpoint/2010/main" val="3072446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2258158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4151984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879528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90168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083731" y="384326"/>
            <a:ext cx="4493683" cy="428793"/>
          </a:xfrm>
        </p:spPr>
        <p:txBody>
          <a:bodyPr>
            <a:normAutofit/>
          </a:bodyPr>
          <a:lstStyle>
            <a:lvl1pPr>
              <a:defRPr sz="2800">
                <a:latin typeface="Arial" panose="020B0604020202020204" pitchFamily="34" charset="0"/>
                <a:cs typeface="Arial" panose="020B0604020202020204" pitchFamily="34" charset="0"/>
              </a:defRPr>
            </a:lvl1pPr>
          </a:lstStyle>
          <a:p>
            <a:r>
              <a:rPr lang="zh-TW" altLang="en-US" dirty="0"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pic>
        <p:nvPicPr>
          <p:cNvPr id="8" name="圖片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9287" y="311912"/>
            <a:ext cx="634444" cy="515875"/>
          </a:xfrm>
          <a:prstGeom prst="rect">
            <a:avLst/>
          </a:prstGeom>
        </p:spPr>
      </p:pic>
      <p:pic>
        <p:nvPicPr>
          <p:cNvPr id="9" name="圖片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27133" y="398117"/>
            <a:ext cx="1401999" cy="395802"/>
          </a:xfrm>
          <a:prstGeom prst="rect">
            <a:avLst/>
          </a:prstGeom>
        </p:spPr>
      </p:pic>
      <p:sp>
        <p:nvSpPr>
          <p:cNvPr id="10" name="矩形 9"/>
          <p:cNvSpPr/>
          <p:nvPr userDrawn="1"/>
        </p:nvSpPr>
        <p:spPr>
          <a:xfrm>
            <a:off x="388620" y="900201"/>
            <a:ext cx="8366760" cy="73152"/>
          </a:xfrm>
          <a:prstGeom prst="rect">
            <a:avLst/>
          </a:prstGeom>
          <a:gradFill flip="none" rotWithShape="1">
            <a:gsLst>
              <a:gs pos="85000">
                <a:srgbClr val="C00000"/>
              </a:gs>
              <a:gs pos="28000">
                <a:srgbClr val="008000"/>
              </a:gs>
              <a:gs pos="62000">
                <a:schemeClr val="bg1"/>
              </a:gs>
              <a:gs pos="55000">
                <a:schemeClr val="accent1">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318353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083731" y="384326"/>
            <a:ext cx="4493683" cy="428793"/>
          </a:xfrm>
        </p:spPr>
        <p:txBody>
          <a:bodyPr>
            <a:normAutofit/>
          </a:bodyPr>
          <a:lstStyle>
            <a:lvl1pPr>
              <a:defRPr sz="2800">
                <a:latin typeface="Arial" panose="020B0604020202020204" pitchFamily="34" charset="0"/>
                <a:cs typeface="Arial" panose="020B0604020202020204" pitchFamily="34" charset="0"/>
              </a:defRPr>
            </a:lvl1pPr>
          </a:lstStyle>
          <a:p>
            <a:r>
              <a:rPr lang="zh-TW" altLang="en-US" dirty="0"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pic>
        <p:nvPicPr>
          <p:cNvPr id="8" name="圖片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9287" y="311912"/>
            <a:ext cx="634444" cy="515875"/>
          </a:xfrm>
          <a:prstGeom prst="rect">
            <a:avLst/>
          </a:prstGeom>
        </p:spPr>
      </p:pic>
      <p:pic>
        <p:nvPicPr>
          <p:cNvPr id="9" name="圖片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27133" y="398117"/>
            <a:ext cx="1401999" cy="395802"/>
          </a:xfrm>
          <a:prstGeom prst="rect">
            <a:avLst/>
          </a:prstGeom>
        </p:spPr>
      </p:pic>
      <p:sp>
        <p:nvSpPr>
          <p:cNvPr id="10" name="矩形 9"/>
          <p:cNvSpPr/>
          <p:nvPr userDrawn="1"/>
        </p:nvSpPr>
        <p:spPr>
          <a:xfrm>
            <a:off x="388620" y="864669"/>
            <a:ext cx="8366760" cy="73152"/>
          </a:xfrm>
          <a:prstGeom prst="rect">
            <a:avLst/>
          </a:prstGeom>
          <a:gradFill flip="none" rotWithShape="1">
            <a:gsLst>
              <a:gs pos="85000">
                <a:srgbClr val="C00000"/>
              </a:gs>
              <a:gs pos="28000">
                <a:srgbClr val="008000"/>
              </a:gs>
              <a:gs pos="62000">
                <a:schemeClr val="bg1"/>
              </a:gs>
              <a:gs pos="55000">
                <a:schemeClr val="accent1">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694121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15066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477182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29842" y="2505075"/>
            <a:ext cx="3868340"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29150" y="2505075"/>
            <a:ext cx="3887391"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2090018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2704244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8639A7D7-D7FC-4893-9CA6-9D45EC86C1E5}" type="slidenum">
              <a:rPr lang="zh-TW" altLang="en-US" smtClean="0"/>
              <a:pPr/>
              <a:t>‹#›</a:t>
            </a:fld>
            <a:endParaRPr lang="zh-TW" altLang="en-US"/>
          </a:p>
        </p:txBody>
      </p:sp>
      <p:pic>
        <p:nvPicPr>
          <p:cNvPr id="5" name="圖片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9287" y="311912"/>
            <a:ext cx="634444" cy="515875"/>
          </a:xfrm>
          <a:prstGeom prst="rect">
            <a:avLst/>
          </a:prstGeom>
        </p:spPr>
      </p:pic>
      <p:pic>
        <p:nvPicPr>
          <p:cNvPr id="6" name="圖片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27141" y="398117"/>
            <a:ext cx="1401999" cy="395802"/>
          </a:xfrm>
          <a:prstGeom prst="rect">
            <a:avLst/>
          </a:prstGeom>
        </p:spPr>
      </p:pic>
    </p:spTree>
    <p:extLst>
      <p:ext uri="{BB962C8B-B14F-4D97-AF65-F5344CB8AC3E}">
        <p14:creationId xmlns:p14="http://schemas.microsoft.com/office/powerpoint/2010/main" val="2868260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71208DDA-0EC6-48D5-8A58-F2ACB34C2380}" type="datetimeFigureOut">
              <a:rPr lang="zh-TW" altLang="en-US" smtClean="0"/>
              <a:pPr/>
              <a:t>2017/11/16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4020916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208DDA-0EC6-48D5-8A58-F2ACB34C2380}" type="datetimeFigureOut">
              <a:rPr lang="zh-TW" altLang="en-US" smtClean="0"/>
              <a:pPr/>
              <a:t>2017/11/16</a:t>
            </a:fld>
            <a:endParaRPr lang="zh-TW"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86725075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e-devices.ricoh.co.jp/en/products/product_power/" TargetMode="External"/><Relationship Id="rId3" Type="http://schemas.openxmlformats.org/officeDocument/2006/relationships/hyperlink" Target="mailto:allen.ye@aeneas.com.tw" TargetMode="External"/><Relationship Id="rId7" Type="http://schemas.openxmlformats.org/officeDocument/2006/relationships/hyperlink" Target="mailto:johnson@aeneas.com.tw" TargetMode="External"/><Relationship Id="rId2" Type="http://schemas.openxmlformats.org/officeDocument/2006/relationships/hyperlink" Target="mailto:avin@aeneas.com.tw" TargetMode="External"/><Relationship Id="rId1" Type="http://schemas.openxmlformats.org/officeDocument/2006/relationships/slideLayout" Target="../slideLayouts/slideLayout2.xml"/><Relationship Id="rId6" Type="http://schemas.openxmlformats.org/officeDocument/2006/relationships/hyperlink" Target="mailto:jesper@aeneas.com.tw" TargetMode="External"/><Relationship Id="rId5" Type="http://schemas.openxmlformats.org/officeDocument/2006/relationships/hyperlink" Target="mailto:leo@aeneas.com.tw" TargetMode="External"/><Relationship Id="rId4" Type="http://schemas.openxmlformats.org/officeDocument/2006/relationships/hyperlink" Target="mailto:leon@aeneas.com.tw"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2"/>
          <p:cNvSpPr>
            <a:spLocks noChangeArrowheads="1"/>
          </p:cNvSpPr>
          <p:nvPr/>
        </p:nvSpPr>
        <p:spPr bwMode="auto">
          <a:xfrm>
            <a:off x="8851392" y="4061333"/>
            <a:ext cx="152400" cy="152400"/>
          </a:xfrm>
          <a:prstGeom prst="rect">
            <a:avLst/>
          </a:prstGeom>
          <a:solidFill>
            <a:srgbClr val="CCFFFF"/>
          </a:solidFill>
          <a:ln w="9525">
            <a:noFill/>
            <a:miter lim="800000"/>
            <a:headEnd/>
            <a:tailEnd/>
          </a:ln>
        </p:spPr>
        <p:txBody>
          <a:bodyPr wrap="none" anchor="ctr"/>
          <a:lstStyle/>
          <a:p>
            <a:endParaRPr lang="zh-TW" altLang="en-US"/>
          </a:p>
        </p:txBody>
      </p:sp>
      <p:sp>
        <p:nvSpPr>
          <p:cNvPr id="5" name="Rectangle 13"/>
          <p:cNvSpPr>
            <a:spLocks noChangeArrowheads="1"/>
          </p:cNvSpPr>
          <p:nvPr/>
        </p:nvSpPr>
        <p:spPr bwMode="auto">
          <a:xfrm>
            <a:off x="8622792" y="4061333"/>
            <a:ext cx="152400" cy="152400"/>
          </a:xfrm>
          <a:prstGeom prst="rect">
            <a:avLst/>
          </a:prstGeom>
          <a:solidFill>
            <a:srgbClr val="99FFCC"/>
          </a:solidFill>
          <a:ln w="9525">
            <a:noFill/>
            <a:miter lim="800000"/>
            <a:headEnd/>
            <a:tailEnd/>
          </a:ln>
        </p:spPr>
        <p:txBody>
          <a:bodyPr wrap="none" anchor="ctr"/>
          <a:lstStyle/>
          <a:p>
            <a:endParaRPr lang="zh-TW" altLang="en-US"/>
          </a:p>
        </p:txBody>
      </p:sp>
      <p:sp>
        <p:nvSpPr>
          <p:cNvPr id="6" name="Rectangle 14"/>
          <p:cNvSpPr>
            <a:spLocks noChangeArrowheads="1"/>
          </p:cNvSpPr>
          <p:nvPr/>
        </p:nvSpPr>
        <p:spPr bwMode="auto">
          <a:xfrm>
            <a:off x="8394192" y="4061333"/>
            <a:ext cx="152400" cy="152400"/>
          </a:xfrm>
          <a:prstGeom prst="rect">
            <a:avLst/>
          </a:prstGeom>
          <a:solidFill>
            <a:srgbClr val="66FF99"/>
          </a:solidFill>
          <a:ln w="9525">
            <a:noFill/>
            <a:miter lim="800000"/>
            <a:headEnd/>
            <a:tailEnd/>
          </a:ln>
        </p:spPr>
        <p:txBody>
          <a:bodyPr wrap="none" anchor="ctr"/>
          <a:lstStyle/>
          <a:p>
            <a:endParaRPr lang="zh-TW" altLang="en-US"/>
          </a:p>
        </p:txBody>
      </p:sp>
      <p:sp>
        <p:nvSpPr>
          <p:cNvPr id="7" name="Rectangle 15"/>
          <p:cNvSpPr>
            <a:spLocks noChangeArrowheads="1"/>
          </p:cNvSpPr>
          <p:nvPr/>
        </p:nvSpPr>
        <p:spPr bwMode="auto">
          <a:xfrm>
            <a:off x="8165592" y="4061333"/>
            <a:ext cx="152400" cy="152400"/>
          </a:xfrm>
          <a:prstGeom prst="rect">
            <a:avLst/>
          </a:prstGeom>
          <a:solidFill>
            <a:srgbClr val="00FF00"/>
          </a:solidFill>
          <a:ln w="9525">
            <a:noFill/>
            <a:miter lim="800000"/>
            <a:headEnd/>
            <a:tailEnd/>
          </a:ln>
        </p:spPr>
        <p:txBody>
          <a:bodyPr wrap="none" anchor="ctr"/>
          <a:lstStyle/>
          <a:p>
            <a:endParaRPr lang="zh-TW" altLang="en-US"/>
          </a:p>
        </p:txBody>
      </p:sp>
      <p:sp>
        <p:nvSpPr>
          <p:cNvPr id="8" name="Rectangle 16"/>
          <p:cNvSpPr>
            <a:spLocks noChangeArrowheads="1"/>
          </p:cNvSpPr>
          <p:nvPr/>
        </p:nvSpPr>
        <p:spPr bwMode="auto">
          <a:xfrm>
            <a:off x="7936992" y="4061333"/>
            <a:ext cx="152400" cy="152400"/>
          </a:xfrm>
          <a:prstGeom prst="rect">
            <a:avLst/>
          </a:prstGeom>
          <a:solidFill>
            <a:srgbClr val="99FF33"/>
          </a:solidFill>
          <a:ln w="9525">
            <a:noFill/>
            <a:miter lim="800000"/>
            <a:headEnd/>
            <a:tailEnd/>
          </a:ln>
        </p:spPr>
        <p:txBody>
          <a:bodyPr wrap="none" anchor="ctr"/>
          <a:lstStyle/>
          <a:p>
            <a:endParaRPr lang="zh-TW" altLang="en-US"/>
          </a:p>
        </p:txBody>
      </p:sp>
      <p:sp>
        <p:nvSpPr>
          <p:cNvPr id="9" name="Rectangle 17"/>
          <p:cNvSpPr>
            <a:spLocks noChangeArrowheads="1"/>
          </p:cNvSpPr>
          <p:nvPr/>
        </p:nvSpPr>
        <p:spPr bwMode="auto">
          <a:xfrm>
            <a:off x="7708392" y="4061333"/>
            <a:ext cx="152400" cy="152400"/>
          </a:xfrm>
          <a:prstGeom prst="rect">
            <a:avLst/>
          </a:prstGeom>
          <a:solidFill>
            <a:srgbClr val="CCFF33"/>
          </a:solidFill>
          <a:ln w="9525">
            <a:noFill/>
            <a:miter lim="800000"/>
            <a:headEnd/>
            <a:tailEnd/>
          </a:ln>
        </p:spPr>
        <p:txBody>
          <a:bodyPr wrap="none" anchor="ctr"/>
          <a:lstStyle/>
          <a:p>
            <a:endParaRPr lang="zh-TW" altLang="en-US"/>
          </a:p>
        </p:txBody>
      </p:sp>
      <p:sp>
        <p:nvSpPr>
          <p:cNvPr id="10" name="Rectangle 18"/>
          <p:cNvSpPr>
            <a:spLocks noChangeArrowheads="1"/>
          </p:cNvSpPr>
          <p:nvPr/>
        </p:nvSpPr>
        <p:spPr bwMode="auto">
          <a:xfrm>
            <a:off x="7479792" y="4061333"/>
            <a:ext cx="152400" cy="152400"/>
          </a:xfrm>
          <a:prstGeom prst="rect">
            <a:avLst/>
          </a:prstGeom>
          <a:solidFill>
            <a:srgbClr val="CCCC00"/>
          </a:solidFill>
          <a:ln w="9525">
            <a:noFill/>
            <a:miter lim="800000"/>
            <a:headEnd/>
            <a:tailEnd/>
          </a:ln>
        </p:spPr>
        <p:txBody>
          <a:bodyPr wrap="none" anchor="ctr"/>
          <a:lstStyle/>
          <a:p>
            <a:endParaRPr lang="zh-TW" altLang="en-US"/>
          </a:p>
        </p:txBody>
      </p:sp>
      <p:sp>
        <p:nvSpPr>
          <p:cNvPr id="11" name="Line 19"/>
          <p:cNvSpPr>
            <a:spLocks noChangeShapeType="1"/>
          </p:cNvSpPr>
          <p:nvPr/>
        </p:nvSpPr>
        <p:spPr bwMode="auto">
          <a:xfrm>
            <a:off x="545592" y="4174046"/>
            <a:ext cx="6837363" cy="0"/>
          </a:xfrm>
          <a:prstGeom prst="line">
            <a:avLst/>
          </a:prstGeom>
          <a:noFill/>
          <a:ln w="38100">
            <a:solidFill>
              <a:srgbClr val="CCCC00"/>
            </a:solidFill>
            <a:round/>
            <a:headEnd/>
            <a:tailEnd/>
          </a:ln>
        </p:spPr>
        <p:txBody>
          <a:bodyPr wrap="none" anchor="ctr"/>
          <a:lstStyle/>
          <a:p>
            <a:endParaRPr lang="zh-TW" altLang="en-US"/>
          </a:p>
        </p:txBody>
      </p:sp>
      <p:sp>
        <p:nvSpPr>
          <p:cNvPr id="12" name="Rectangle 5"/>
          <p:cNvSpPr>
            <a:spLocks noChangeArrowheads="1"/>
          </p:cNvSpPr>
          <p:nvPr/>
        </p:nvSpPr>
        <p:spPr bwMode="auto">
          <a:xfrm>
            <a:off x="5227320" y="5733415"/>
            <a:ext cx="152400" cy="152400"/>
          </a:xfrm>
          <a:prstGeom prst="rect">
            <a:avLst/>
          </a:prstGeom>
          <a:solidFill>
            <a:srgbClr val="CCFFFF"/>
          </a:solidFill>
          <a:ln w="9525">
            <a:noFill/>
            <a:miter lim="800000"/>
            <a:headEnd/>
            <a:tailEnd/>
          </a:ln>
        </p:spPr>
        <p:txBody>
          <a:bodyPr wrap="none" anchor="ctr"/>
          <a:lstStyle/>
          <a:p>
            <a:endParaRPr lang="zh-TW" altLang="en-US"/>
          </a:p>
        </p:txBody>
      </p:sp>
      <p:sp>
        <p:nvSpPr>
          <p:cNvPr id="13" name="Rectangle 6"/>
          <p:cNvSpPr>
            <a:spLocks noChangeArrowheads="1"/>
          </p:cNvSpPr>
          <p:nvPr/>
        </p:nvSpPr>
        <p:spPr bwMode="auto">
          <a:xfrm>
            <a:off x="4998720" y="5733415"/>
            <a:ext cx="152400" cy="152400"/>
          </a:xfrm>
          <a:prstGeom prst="rect">
            <a:avLst/>
          </a:prstGeom>
          <a:solidFill>
            <a:srgbClr val="99FFCC"/>
          </a:solidFill>
          <a:ln w="9525">
            <a:noFill/>
            <a:miter lim="800000"/>
            <a:headEnd/>
            <a:tailEnd/>
          </a:ln>
        </p:spPr>
        <p:txBody>
          <a:bodyPr wrap="none" anchor="ctr"/>
          <a:lstStyle/>
          <a:p>
            <a:endParaRPr lang="zh-TW" altLang="en-US"/>
          </a:p>
        </p:txBody>
      </p:sp>
      <p:sp>
        <p:nvSpPr>
          <p:cNvPr id="14" name="Rectangle 7"/>
          <p:cNvSpPr>
            <a:spLocks noChangeArrowheads="1"/>
          </p:cNvSpPr>
          <p:nvPr/>
        </p:nvSpPr>
        <p:spPr bwMode="auto">
          <a:xfrm>
            <a:off x="4770120" y="5733415"/>
            <a:ext cx="152400" cy="152400"/>
          </a:xfrm>
          <a:prstGeom prst="rect">
            <a:avLst/>
          </a:prstGeom>
          <a:solidFill>
            <a:srgbClr val="66FF99"/>
          </a:solidFill>
          <a:ln w="9525">
            <a:noFill/>
            <a:miter lim="800000"/>
            <a:headEnd/>
            <a:tailEnd/>
          </a:ln>
        </p:spPr>
        <p:txBody>
          <a:bodyPr wrap="none" anchor="ctr"/>
          <a:lstStyle/>
          <a:p>
            <a:endParaRPr lang="zh-TW" altLang="en-US"/>
          </a:p>
        </p:txBody>
      </p:sp>
      <p:sp>
        <p:nvSpPr>
          <p:cNvPr id="15" name="Rectangle 8"/>
          <p:cNvSpPr>
            <a:spLocks noChangeArrowheads="1"/>
          </p:cNvSpPr>
          <p:nvPr/>
        </p:nvSpPr>
        <p:spPr bwMode="auto">
          <a:xfrm>
            <a:off x="4541520" y="5733415"/>
            <a:ext cx="152400" cy="152400"/>
          </a:xfrm>
          <a:prstGeom prst="rect">
            <a:avLst/>
          </a:prstGeom>
          <a:solidFill>
            <a:srgbClr val="00FF00"/>
          </a:solidFill>
          <a:ln w="9525">
            <a:noFill/>
            <a:miter lim="800000"/>
            <a:headEnd/>
            <a:tailEnd/>
          </a:ln>
        </p:spPr>
        <p:txBody>
          <a:bodyPr wrap="none" anchor="ctr"/>
          <a:lstStyle/>
          <a:p>
            <a:endParaRPr lang="zh-TW" altLang="en-US"/>
          </a:p>
        </p:txBody>
      </p:sp>
      <p:sp>
        <p:nvSpPr>
          <p:cNvPr id="16" name="Rectangle 9"/>
          <p:cNvSpPr>
            <a:spLocks noChangeArrowheads="1"/>
          </p:cNvSpPr>
          <p:nvPr/>
        </p:nvSpPr>
        <p:spPr bwMode="auto">
          <a:xfrm>
            <a:off x="4312920" y="5733415"/>
            <a:ext cx="152400" cy="152400"/>
          </a:xfrm>
          <a:prstGeom prst="rect">
            <a:avLst/>
          </a:prstGeom>
          <a:solidFill>
            <a:srgbClr val="99FF33"/>
          </a:solidFill>
          <a:ln w="9525">
            <a:noFill/>
            <a:miter lim="800000"/>
            <a:headEnd/>
            <a:tailEnd/>
          </a:ln>
        </p:spPr>
        <p:txBody>
          <a:bodyPr wrap="none" anchor="ctr"/>
          <a:lstStyle/>
          <a:p>
            <a:endParaRPr lang="zh-TW" altLang="en-US"/>
          </a:p>
        </p:txBody>
      </p:sp>
      <p:sp>
        <p:nvSpPr>
          <p:cNvPr id="17" name="Rectangle 10"/>
          <p:cNvSpPr>
            <a:spLocks noChangeArrowheads="1"/>
          </p:cNvSpPr>
          <p:nvPr/>
        </p:nvSpPr>
        <p:spPr bwMode="auto">
          <a:xfrm>
            <a:off x="4084320" y="5733415"/>
            <a:ext cx="152400" cy="152400"/>
          </a:xfrm>
          <a:prstGeom prst="rect">
            <a:avLst/>
          </a:prstGeom>
          <a:solidFill>
            <a:srgbClr val="CCFF33"/>
          </a:solidFill>
          <a:ln w="9525">
            <a:noFill/>
            <a:miter lim="800000"/>
            <a:headEnd/>
            <a:tailEnd/>
          </a:ln>
        </p:spPr>
        <p:txBody>
          <a:bodyPr wrap="none" anchor="ctr"/>
          <a:lstStyle/>
          <a:p>
            <a:endParaRPr lang="zh-TW" altLang="en-US"/>
          </a:p>
        </p:txBody>
      </p:sp>
      <p:sp>
        <p:nvSpPr>
          <p:cNvPr id="18" name="Rectangle 11"/>
          <p:cNvSpPr>
            <a:spLocks noChangeArrowheads="1"/>
          </p:cNvSpPr>
          <p:nvPr/>
        </p:nvSpPr>
        <p:spPr bwMode="auto">
          <a:xfrm>
            <a:off x="3855720" y="5733415"/>
            <a:ext cx="152400" cy="152400"/>
          </a:xfrm>
          <a:prstGeom prst="rect">
            <a:avLst/>
          </a:prstGeom>
          <a:solidFill>
            <a:srgbClr val="CCCC00"/>
          </a:solidFill>
          <a:ln w="9525">
            <a:noFill/>
            <a:miter lim="800000"/>
            <a:headEnd/>
            <a:tailEnd/>
          </a:ln>
        </p:spPr>
        <p:txBody>
          <a:bodyPr wrap="none" anchor="ctr"/>
          <a:lstStyle/>
          <a:p>
            <a:endParaRPr lang="zh-TW" altLang="en-US"/>
          </a:p>
        </p:txBody>
      </p:sp>
      <p:sp>
        <p:nvSpPr>
          <p:cNvPr id="19" name="Text Box 4"/>
          <p:cNvSpPr txBox="1">
            <a:spLocks noChangeArrowheads="1"/>
          </p:cNvSpPr>
          <p:nvPr/>
        </p:nvSpPr>
        <p:spPr bwMode="auto">
          <a:xfrm>
            <a:off x="6319354" y="5131762"/>
            <a:ext cx="2184701" cy="1508105"/>
          </a:xfrm>
          <a:prstGeom prst="rect">
            <a:avLst/>
          </a:prstGeom>
          <a:noFill/>
          <a:ln w="9525">
            <a:noFill/>
            <a:miter lim="800000"/>
            <a:headEnd/>
            <a:tailEnd/>
          </a:ln>
        </p:spPr>
        <p:txBody>
          <a:bodyPr wrap="none">
            <a:spAutoFit/>
          </a:bodyPr>
          <a:lstStyle/>
          <a:p>
            <a:pPr>
              <a:defRPr/>
            </a:pPr>
            <a:r>
              <a:rPr lang="en-US" altLang="zh-TW" sz="1600" dirty="0">
                <a:effectLst>
                  <a:outerShdw blurRad="38100" dist="38100" dir="2700000" algn="tl">
                    <a:srgbClr val="C0C0C0"/>
                  </a:outerShdw>
                </a:effectLst>
                <a:latin typeface="Tahoma" pitchFamily="34" charset="0"/>
                <a:ea typeface="MS PGothic" pitchFamily="34" charset="-128"/>
              </a:rPr>
              <a:t>Reported</a:t>
            </a:r>
            <a:r>
              <a:rPr lang="zh-TW" altLang="en-US" sz="1600" dirty="0" smtClean="0">
                <a:effectLst>
                  <a:outerShdw blurRad="38100" dist="38100" dir="2700000" algn="tl">
                    <a:srgbClr val="C0C0C0"/>
                  </a:outerShdw>
                </a:effectLst>
                <a:latin typeface="Tahoma" pitchFamily="34" charset="0"/>
                <a:ea typeface="MS PGothic" pitchFamily="34" charset="-128"/>
              </a:rPr>
              <a:t>：</a:t>
            </a:r>
            <a:r>
              <a:rPr lang="zh-TW" altLang="en-US" sz="1600" dirty="0">
                <a:effectLst>
                  <a:outerShdw blurRad="38100" dist="38100" dir="2700000" algn="tl">
                    <a:srgbClr val="C0C0C0"/>
                  </a:outerShdw>
                </a:effectLst>
                <a:latin typeface="微軟正黑體" pitchFamily="34" charset="-120"/>
                <a:ea typeface="微軟正黑體" pitchFamily="34" charset="-120"/>
              </a:rPr>
              <a:t> </a:t>
            </a:r>
            <a:r>
              <a:rPr lang="zh-TW" altLang="en-US" sz="1600" dirty="0" smtClean="0">
                <a:effectLst>
                  <a:outerShdw blurRad="38100" dist="38100" dir="2700000" algn="tl">
                    <a:srgbClr val="C0C0C0"/>
                  </a:outerShdw>
                </a:effectLst>
                <a:latin typeface="Tahoma" panose="020B0604030504040204" pitchFamily="34" charset="0"/>
                <a:ea typeface="微軟正黑體" pitchFamily="34" charset="-120"/>
                <a:cs typeface="Tahoma" panose="020B0604030504040204" pitchFamily="34" charset="0"/>
              </a:rPr>
              <a:t>台北工程</a:t>
            </a:r>
            <a:r>
              <a:rPr lang="zh-TW" altLang="en-US" sz="1600" dirty="0">
                <a:effectLst>
                  <a:outerShdw blurRad="38100" dist="38100" dir="2700000" algn="tl">
                    <a:srgbClr val="C0C0C0"/>
                  </a:outerShdw>
                </a:effectLst>
                <a:latin typeface="Tahoma" panose="020B0604030504040204" pitchFamily="34" charset="0"/>
                <a:ea typeface="微軟正黑體" pitchFamily="34" charset="-120"/>
                <a:cs typeface="Tahoma" panose="020B0604030504040204" pitchFamily="34" charset="0"/>
              </a:rPr>
              <a:t>部</a:t>
            </a:r>
            <a:endParaRPr lang="en-US" altLang="zh-TW" sz="1600" dirty="0" smtClean="0">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endParaRPr>
          </a:p>
          <a:p>
            <a:pPr>
              <a:defRPr/>
            </a:pPr>
            <a:r>
              <a:rPr lang="en-US" altLang="zh-TW" sz="1600" dirty="0" smtClean="0">
                <a:effectLst>
                  <a:outerShdw blurRad="38100" dist="38100" dir="2700000" algn="tl">
                    <a:srgbClr val="C0C0C0"/>
                  </a:outerShdw>
                </a:effectLst>
                <a:latin typeface="Tahoma" pitchFamily="34" charset="0"/>
                <a:ea typeface="MS PGothic" pitchFamily="34" charset="-128"/>
              </a:rPr>
              <a:t>                  </a:t>
            </a:r>
            <a:endParaRPr lang="en-US" altLang="zh-TW" sz="1600" dirty="0">
              <a:effectLst>
                <a:outerShdw blurRad="38100" dist="38100" dir="2700000" algn="tl">
                  <a:srgbClr val="C0C0C0"/>
                </a:outerShdw>
              </a:effectLst>
              <a:latin typeface="Tahoma" pitchFamily="34" charset="0"/>
              <a:ea typeface="MS PGothic" pitchFamily="34" charset="-128"/>
            </a:endParaRPr>
          </a:p>
          <a:p>
            <a:pPr>
              <a:defRPr/>
            </a:pPr>
            <a:r>
              <a:rPr lang="en-US" altLang="zh-TW" sz="1600" dirty="0">
                <a:effectLst>
                  <a:outerShdw blurRad="38100" dist="38100" dir="2700000" algn="tl">
                    <a:srgbClr val="C0C0C0"/>
                  </a:outerShdw>
                </a:effectLst>
                <a:latin typeface="Tahoma" pitchFamily="34" charset="0"/>
                <a:ea typeface="MS PGothic" pitchFamily="34" charset="-128"/>
              </a:rPr>
              <a:t>Date: </a:t>
            </a:r>
            <a:r>
              <a:rPr lang="en-US" altLang="zh-TW" sz="1600" dirty="0" smtClean="0">
                <a:effectLst>
                  <a:outerShdw blurRad="38100" dist="38100" dir="2700000" algn="tl">
                    <a:srgbClr val="C0C0C0"/>
                  </a:outerShdw>
                </a:effectLst>
                <a:latin typeface="Tahoma" pitchFamily="34" charset="0"/>
                <a:ea typeface="MS PGothic" pitchFamily="34" charset="-128"/>
              </a:rPr>
              <a:t>Nov</a:t>
            </a:r>
            <a:r>
              <a:rPr lang="en-US" altLang="zh-TW" sz="1600" dirty="0" smtClean="0">
                <a:effectLst>
                  <a:outerShdw blurRad="38100" dist="38100" dir="2700000" algn="tl">
                    <a:srgbClr val="C0C0C0"/>
                  </a:outerShdw>
                </a:effectLst>
                <a:latin typeface="Tahoma" pitchFamily="34" charset="0"/>
                <a:ea typeface="MS PGothic" pitchFamily="34" charset="-128"/>
              </a:rPr>
              <a:t> 16</a:t>
            </a:r>
            <a:r>
              <a:rPr lang="en-US" altLang="zh-TW" sz="1600" baseline="30000" dirty="0" smtClean="0">
                <a:effectLst>
                  <a:outerShdw blurRad="38100" dist="38100" dir="2700000" algn="tl">
                    <a:srgbClr val="C0C0C0"/>
                  </a:outerShdw>
                </a:effectLst>
                <a:latin typeface="Tahoma" pitchFamily="34" charset="0"/>
                <a:ea typeface="MS PGothic" pitchFamily="34" charset="-128"/>
              </a:rPr>
              <a:t>th</a:t>
            </a:r>
            <a:r>
              <a:rPr lang="en-US" altLang="zh-TW" sz="1600" dirty="0" smtClean="0">
                <a:effectLst>
                  <a:outerShdw blurRad="38100" dist="38100" dir="2700000" algn="tl">
                    <a:srgbClr val="C0C0C0"/>
                  </a:outerShdw>
                </a:effectLst>
                <a:latin typeface="Tahoma" pitchFamily="34" charset="0"/>
                <a:ea typeface="MS PGothic" pitchFamily="34" charset="-128"/>
              </a:rPr>
              <a:t> 2017</a:t>
            </a:r>
            <a:endParaRPr lang="en-US" altLang="zh-TW" sz="1600" dirty="0" smtClean="0">
              <a:effectLst>
                <a:outerShdw blurRad="38100" dist="38100" dir="2700000" algn="tl">
                  <a:srgbClr val="C0C0C0"/>
                </a:outerShdw>
              </a:effectLst>
              <a:latin typeface="Tahoma" pitchFamily="34" charset="0"/>
              <a:ea typeface="MS PGothic" pitchFamily="34" charset="-128"/>
            </a:endParaRPr>
          </a:p>
          <a:p>
            <a:pPr>
              <a:defRPr/>
            </a:pPr>
            <a:endParaRPr lang="en-US" altLang="zh-TW" sz="1600" dirty="0">
              <a:effectLst>
                <a:outerShdw blurRad="38100" dist="38100" dir="2700000" algn="tl">
                  <a:srgbClr val="C0C0C0"/>
                </a:outerShdw>
              </a:effectLst>
              <a:latin typeface="Tahoma" pitchFamily="34" charset="0"/>
              <a:ea typeface="MS PGothic" pitchFamily="34" charset="-128"/>
            </a:endParaRPr>
          </a:p>
          <a:p>
            <a:pPr>
              <a:defRPr/>
            </a:pPr>
            <a:endParaRPr lang="en-US" altLang="zh-TW" sz="1600" dirty="0">
              <a:effectLst>
                <a:outerShdw blurRad="38100" dist="38100" dir="2700000" algn="tl">
                  <a:srgbClr val="C0C0C0"/>
                </a:outerShdw>
              </a:effectLst>
              <a:latin typeface="Tahoma" pitchFamily="34" charset="0"/>
              <a:ea typeface="MS PGothic" pitchFamily="34" charset="-128"/>
            </a:endParaRPr>
          </a:p>
          <a:p>
            <a:pPr>
              <a:defRPr/>
            </a:pPr>
            <a:endParaRPr lang="en-US" altLang="zh-TW" sz="1200" dirty="0">
              <a:effectLst>
                <a:outerShdw blurRad="38100" dist="38100" dir="2700000" algn="tl">
                  <a:srgbClr val="C0C0C0"/>
                </a:outerShdw>
              </a:effectLst>
              <a:latin typeface="Tahoma" pitchFamily="34" charset="0"/>
              <a:ea typeface="MS PGothic" pitchFamily="34" charset="-128"/>
            </a:endParaRPr>
          </a:p>
        </p:txBody>
      </p:sp>
      <p:sp>
        <p:nvSpPr>
          <p:cNvPr id="20" name="矩形 19"/>
          <p:cNvSpPr/>
          <p:nvPr/>
        </p:nvSpPr>
        <p:spPr>
          <a:xfrm>
            <a:off x="731520" y="2147867"/>
            <a:ext cx="7620000" cy="830997"/>
          </a:xfrm>
          <a:prstGeom prst="rect">
            <a:avLst/>
          </a:prstGeom>
        </p:spPr>
        <p:txBody>
          <a:bodyPr wrap="square">
            <a:spAutoFit/>
          </a:bodyPr>
          <a:lstStyle/>
          <a:p>
            <a:pPr algn="ctr"/>
            <a:r>
              <a:rPr lang="en-US" altLang="zh-TW" sz="4800" dirty="0" smtClean="0"/>
              <a:t>OP</a:t>
            </a:r>
            <a:r>
              <a:rPr lang="zh-TW" altLang="en-US" sz="4800" dirty="0" smtClean="0"/>
              <a:t>運算放大器</a:t>
            </a:r>
            <a:endParaRPr lang="zh-TW" altLang="en-US" sz="4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3970884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欲知詳情請洽</a:t>
            </a:r>
            <a:r>
              <a:rPr lang="en-US" altLang="zh-TW" dirty="0"/>
              <a:t>...</a:t>
            </a:r>
            <a:endParaRPr lang="zh-TW" altLang="en-US" dirty="0"/>
          </a:p>
        </p:txBody>
      </p:sp>
      <p:sp>
        <p:nvSpPr>
          <p:cNvPr id="3" name="內容版面配置區 2"/>
          <p:cNvSpPr>
            <a:spLocks noGrp="1"/>
          </p:cNvSpPr>
          <p:nvPr>
            <p:ph idx="1"/>
          </p:nvPr>
        </p:nvSpPr>
        <p:spPr>
          <a:xfrm>
            <a:off x="628650" y="1825625"/>
            <a:ext cx="8281434" cy="4330626"/>
          </a:xfrm>
        </p:spPr>
        <p:txBody>
          <a:bodyPr>
            <a:normAutofit/>
          </a:bodyPr>
          <a:lstStyle/>
          <a:p>
            <a:pPr marL="0" indent="0">
              <a:buNone/>
            </a:pPr>
            <a:r>
              <a:rPr lang="en-US" altLang="zh-TW" sz="3200" dirty="0"/>
              <a:t>FAE team</a:t>
            </a:r>
          </a:p>
          <a:p>
            <a:pPr marL="0" indent="0">
              <a:buNone/>
            </a:pPr>
            <a:r>
              <a:rPr lang="zh-TW" altLang="en-US" sz="2000" dirty="0">
                <a:latin typeface="標楷體" panose="03000509000000000000" pitchFamily="65" charset="-120"/>
                <a:ea typeface="標楷體" panose="03000509000000000000" pitchFamily="65" charset="-120"/>
              </a:rPr>
              <a:t>蕭翔文</a:t>
            </a:r>
            <a:r>
              <a:rPr lang="en-US" altLang="zh-TW" sz="2000" dirty="0">
                <a:ea typeface="標楷體" panose="03000509000000000000" pitchFamily="65" charset="-120"/>
              </a:rPr>
              <a:t>(Alvin)    </a:t>
            </a:r>
            <a:r>
              <a:rPr lang="en-US" altLang="zh-TW" sz="2000" dirty="0">
                <a:ea typeface="標楷體" panose="03000509000000000000" pitchFamily="65" charset="-120"/>
                <a:hlinkClick r:id="rId2"/>
              </a:rPr>
              <a:t>alvin@aeneas.com.tw</a:t>
            </a:r>
            <a:r>
              <a:rPr lang="en-US" altLang="zh-TW" sz="2000" dirty="0">
                <a:ea typeface="標楷體" panose="03000509000000000000" pitchFamily="65" charset="-120"/>
              </a:rPr>
              <a:t>          (02)87974259#628 </a:t>
            </a:r>
          </a:p>
          <a:p>
            <a:pPr marL="0" indent="0">
              <a:buNone/>
            </a:pPr>
            <a:r>
              <a:rPr lang="zh-TW" altLang="en-US" sz="2000" dirty="0">
                <a:latin typeface="標楷體" panose="03000509000000000000" pitchFamily="65" charset="-120"/>
                <a:ea typeface="標楷體" panose="03000509000000000000" pitchFamily="65" charset="-120"/>
              </a:rPr>
              <a:t>葉昇晏</a:t>
            </a:r>
            <a:r>
              <a:rPr lang="en-US" altLang="zh-TW" sz="2000" dirty="0">
                <a:ea typeface="標楷體" panose="03000509000000000000" pitchFamily="65" charset="-120"/>
              </a:rPr>
              <a:t>(Allen)    </a:t>
            </a:r>
            <a:r>
              <a:rPr lang="en-US" altLang="zh-TW" sz="2000" dirty="0">
                <a:ea typeface="標楷體" panose="03000509000000000000" pitchFamily="65" charset="-120"/>
                <a:hlinkClick r:id="rId3"/>
              </a:rPr>
              <a:t>allen.ye@aeneas.com.tw</a:t>
            </a:r>
            <a:r>
              <a:rPr lang="en-US" altLang="zh-TW" sz="2000" dirty="0">
                <a:ea typeface="標楷體" panose="03000509000000000000" pitchFamily="65" charset="-120"/>
              </a:rPr>
              <a:t>    (02)87974259#635</a:t>
            </a:r>
          </a:p>
          <a:p>
            <a:pPr marL="0" indent="0">
              <a:buNone/>
            </a:pPr>
            <a:r>
              <a:rPr lang="zh-TW" altLang="en-US" sz="2000" dirty="0">
                <a:latin typeface="標楷體" panose="03000509000000000000" pitchFamily="65" charset="-120"/>
                <a:ea typeface="標楷體" panose="03000509000000000000" pitchFamily="65" charset="-120"/>
              </a:rPr>
              <a:t>許哲維</a:t>
            </a:r>
            <a:r>
              <a:rPr lang="en-US" altLang="zh-TW" sz="2000" dirty="0">
                <a:ea typeface="標楷體" panose="03000509000000000000" pitchFamily="65" charset="-120"/>
              </a:rPr>
              <a:t>(Leon)    </a:t>
            </a:r>
            <a:r>
              <a:rPr lang="en-US" altLang="zh-TW" sz="2000" dirty="0">
                <a:ea typeface="標楷體" panose="03000509000000000000" pitchFamily="65" charset="-120"/>
                <a:hlinkClick r:id="rId4"/>
              </a:rPr>
              <a:t>leon@aeneas.com.tw</a:t>
            </a:r>
            <a:r>
              <a:rPr lang="en-US" altLang="zh-TW" sz="2000" dirty="0">
                <a:ea typeface="標楷體" panose="03000509000000000000" pitchFamily="65" charset="-120"/>
              </a:rPr>
              <a:t>          (02)87974259#636</a:t>
            </a:r>
          </a:p>
          <a:p>
            <a:pPr marL="0" indent="0">
              <a:buNone/>
            </a:pPr>
            <a:r>
              <a:rPr lang="zh-TW" altLang="en-US" sz="2000" dirty="0">
                <a:latin typeface="標楷體" panose="03000509000000000000" pitchFamily="65" charset="-120"/>
                <a:ea typeface="標楷體" panose="03000509000000000000" pitchFamily="65" charset="-120"/>
              </a:rPr>
              <a:t>王立文</a:t>
            </a:r>
            <a:r>
              <a:rPr lang="en-US" altLang="zh-TW" sz="2000" dirty="0">
                <a:ea typeface="標楷體" panose="03000509000000000000" pitchFamily="65" charset="-120"/>
              </a:rPr>
              <a:t>(Leo)      </a:t>
            </a:r>
            <a:r>
              <a:rPr lang="en-US" altLang="zh-TW" sz="2000" dirty="0">
                <a:ea typeface="標楷體" panose="03000509000000000000" pitchFamily="65" charset="-120"/>
                <a:hlinkClick r:id="rId5"/>
              </a:rPr>
              <a:t>leo@aeneas.com.tw</a:t>
            </a:r>
            <a:r>
              <a:rPr lang="en-US" altLang="zh-TW" sz="2000" dirty="0">
                <a:ea typeface="標楷體" panose="03000509000000000000" pitchFamily="65" charset="-120"/>
              </a:rPr>
              <a:t>             (02)87974259#720</a:t>
            </a:r>
          </a:p>
          <a:p>
            <a:pPr marL="0" indent="0">
              <a:buNone/>
            </a:pPr>
            <a:r>
              <a:rPr lang="zh-TW" altLang="en-US" sz="2000" dirty="0">
                <a:latin typeface="標楷體" panose="03000509000000000000" pitchFamily="65" charset="-120"/>
                <a:ea typeface="標楷體" panose="03000509000000000000" pitchFamily="65" charset="-120"/>
              </a:rPr>
              <a:t>李柏翰</a:t>
            </a:r>
            <a:r>
              <a:rPr lang="en-US" altLang="zh-TW" sz="2000" dirty="0">
                <a:ea typeface="標楷體" panose="03000509000000000000" pitchFamily="65" charset="-120"/>
              </a:rPr>
              <a:t>(Jesper) </a:t>
            </a:r>
            <a:r>
              <a:rPr lang="en-US" altLang="zh-TW" sz="2000" dirty="0">
                <a:ea typeface="標楷體" panose="03000509000000000000" pitchFamily="65" charset="-120"/>
                <a:hlinkClick r:id="rId6"/>
              </a:rPr>
              <a:t>jesper@aeneas.com.tw</a:t>
            </a:r>
            <a:r>
              <a:rPr lang="en-US" altLang="zh-TW" sz="2000" dirty="0">
                <a:ea typeface="標楷體" panose="03000509000000000000" pitchFamily="65" charset="-120"/>
              </a:rPr>
              <a:t>       (02)87974259#639</a:t>
            </a:r>
          </a:p>
          <a:p>
            <a:pPr marL="0" indent="0">
              <a:buNone/>
            </a:pPr>
            <a:r>
              <a:rPr lang="zh-TW" altLang="en-US" sz="2000" dirty="0">
                <a:ea typeface="標楷體" panose="03000509000000000000" pitchFamily="65" charset="-120"/>
              </a:rPr>
              <a:t>高士軒</a:t>
            </a:r>
            <a:r>
              <a:rPr lang="en-US" altLang="zh-TW" sz="2000" dirty="0">
                <a:ea typeface="標楷體" panose="03000509000000000000" pitchFamily="65" charset="-120"/>
              </a:rPr>
              <a:t>(Johnson)</a:t>
            </a:r>
            <a:r>
              <a:rPr lang="zh-TW" altLang="en-US" sz="2000" dirty="0">
                <a:ea typeface="標楷體" panose="03000509000000000000" pitchFamily="65" charset="-120"/>
              </a:rPr>
              <a:t> </a:t>
            </a:r>
            <a:r>
              <a:rPr lang="en-US" altLang="zh-TW" sz="2000" dirty="0">
                <a:ea typeface="標楷體" panose="03000509000000000000" pitchFamily="65" charset="-120"/>
                <a:hlinkClick r:id="rId7"/>
              </a:rPr>
              <a:t>johnson@aeneas.com.tw</a:t>
            </a:r>
            <a:r>
              <a:rPr lang="en-US" altLang="zh-TW" sz="2000" dirty="0">
                <a:ea typeface="標楷體" panose="03000509000000000000" pitchFamily="65" charset="-120"/>
              </a:rPr>
              <a:t> (02)87984259#637</a:t>
            </a:r>
          </a:p>
          <a:p>
            <a:pPr marL="0" indent="0">
              <a:buNone/>
            </a:pPr>
            <a:r>
              <a:rPr lang="en-US" altLang="zh-TW" sz="3200" dirty="0" smtClean="0">
                <a:ea typeface="標楷體" panose="03000509000000000000" pitchFamily="65" charset="-120"/>
              </a:rPr>
              <a:t>Ricoh</a:t>
            </a:r>
            <a:r>
              <a:rPr lang="zh-TW" altLang="en-US" sz="3200" dirty="0" smtClean="0">
                <a:ea typeface="標楷體" panose="03000509000000000000" pitchFamily="65" charset="-120"/>
              </a:rPr>
              <a:t>官</a:t>
            </a:r>
            <a:r>
              <a:rPr lang="zh-TW" altLang="en-US" sz="3200" dirty="0">
                <a:ea typeface="標楷體" panose="03000509000000000000" pitchFamily="65" charset="-120"/>
              </a:rPr>
              <a:t>網資訊</a:t>
            </a:r>
            <a:r>
              <a:rPr lang="en-US" altLang="zh-TW" sz="3200" dirty="0">
                <a:ea typeface="標楷體" panose="03000509000000000000" pitchFamily="65" charset="-120"/>
              </a:rPr>
              <a:t>:</a:t>
            </a:r>
          </a:p>
          <a:p>
            <a:pPr marL="0" indent="0">
              <a:buNone/>
            </a:pPr>
            <a:r>
              <a:rPr lang="en-US" altLang="zh-TW" sz="2000" dirty="0">
                <a:hlinkClick r:id="rId8"/>
              </a:rPr>
              <a:t>http://</a:t>
            </a:r>
            <a:r>
              <a:rPr lang="en-US" altLang="zh-TW" sz="2000" dirty="0" smtClean="0">
                <a:hlinkClick r:id="rId8"/>
              </a:rPr>
              <a:t>www.e-devices.ricoh.co.jp/en/products/product_power/</a:t>
            </a:r>
            <a:endParaRPr lang="en-US" altLang="zh-TW" sz="2000" dirty="0" smtClean="0"/>
          </a:p>
          <a:p>
            <a:pPr marL="0" indent="0">
              <a:buNone/>
            </a:pPr>
            <a:endParaRPr lang="en-US" altLang="zh-TW" sz="2000" dirty="0"/>
          </a:p>
          <a:p>
            <a:endParaRPr lang="zh-TW" altLang="en-US" sz="2000" dirty="0"/>
          </a:p>
        </p:txBody>
      </p:sp>
    </p:spTree>
    <p:extLst>
      <p:ext uri="{BB962C8B-B14F-4D97-AF65-F5344CB8AC3E}">
        <p14:creationId xmlns:p14="http://schemas.microsoft.com/office/powerpoint/2010/main" val="2263109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latin typeface="標楷體" pitchFamily="65" charset="-120"/>
                <a:ea typeface="標楷體" pitchFamily="65" charset="-120"/>
              </a:rPr>
              <a:t>什麼是</a:t>
            </a:r>
            <a:r>
              <a:rPr lang="en-US" altLang="zh-TW" dirty="0" smtClean="0">
                <a:latin typeface="Calibri" pitchFamily="34" charset="0"/>
                <a:ea typeface="微軟正黑體" pitchFamily="34" charset="-120"/>
                <a:cs typeface="Calibri" pitchFamily="34" charset="0"/>
              </a:rPr>
              <a:t>OP?</a:t>
            </a:r>
            <a:endParaRPr lang="zh-TW" altLang="en-US" dirty="0"/>
          </a:p>
        </p:txBody>
      </p:sp>
      <p:sp>
        <p:nvSpPr>
          <p:cNvPr id="5" name="內容版面配置區 2"/>
          <p:cNvSpPr txBox="1">
            <a:spLocks/>
          </p:cNvSpPr>
          <p:nvPr/>
        </p:nvSpPr>
        <p:spPr>
          <a:xfrm>
            <a:off x="287079" y="1303397"/>
            <a:ext cx="4038600" cy="443484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en-US" altLang="zh-TW" sz="1800" dirty="0" smtClean="0">
                <a:latin typeface="Calibri" pitchFamily="34" charset="0"/>
                <a:ea typeface="標楷體" pitchFamily="65" charset="-120"/>
                <a:cs typeface="Calibri" pitchFamily="34" charset="0"/>
              </a:rPr>
              <a:t>OPA</a:t>
            </a:r>
            <a:r>
              <a:rPr lang="zh-TW" altLang="en-US" sz="1800" dirty="0" smtClean="0">
                <a:latin typeface="標楷體" pitchFamily="65" charset="-120"/>
                <a:ea typeface="標楷體" pitchFamily="65" charset="-120"/>
              </a:rPr>
              <a:t>為</a:t>
            </a:r>
            <a:r>
              <a:rPr lang="en-US" altLang="zh-TW" sz="1800" dirty="0" smtClean="0">
                <a:latin typeface="Calibri" pitchFamily="34" charset="0"/>
                <a:ea typeface="標楷體" pitchFamily="65" charset="-120"/>
                <a:cs typeface="Calibri" pitchFamily="34" charset="0"/>
              </a:rPr>
              <a:t>Operational</a:t>
            </a:r>
            <a:r>
              <a:rPr lang="zh-TW" altLang="en-US" sz="1800" dirty="0" smtClean="0">
                <a:latin typeface="Calibri" pitchFamily="34" charset="0"/>
                <a:ea typeface="標楷體" pitchFamily="65" charset="-120"/>
                <a:cs typeface="Calibri" pitchFamily="34" charset="0"/>
              </a:rPr>
              <a:t> </a:t>
            </a:r>
            <a:r>
              <a:rPr lang="en-US" altLang="zh-TW" sz="1800" dirty="0" smtClean="0">
                <a:latin typeface="Calibri" pitchFamily="34" charset="0"/>
                <a:ea typeface="標楷體" pitchFamily="65" charset="-120"/>
                <a:cs typeface="Calibri" pitchFamily="34" charset="0"/>
              </a:rPr>
              <a:t>Amplifier</a:t>
            </a:r>
          </a:p>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的簡稱，中文名稱為運算放大</a:t>
            </a:r>
            <a:endParaRPr lang="en-US" altLang="zh-TW" sz="1800" dirty="0" smtClean="0">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器，常用於類比電路中</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如</a:t>
            </a:r>
            <a:r>
              <a:rPr lang="zh-TW" altLang="en-US" sz="1800" dirty="0" smtClean="0">
                <a:solidFill>
                  <a:srgbClr val="FF0000"/>
                </a:solidFill>
                <a:latin typeface="標楷體" pitchFamily="65" charset="-120"/>
                <a:ea typeface="標楷體" pitchFamily="65" charset="-120"/>
              </a:rPr>
              <a:t>聲音</a:t>
            </a:r>
            <a:endParaRPr lang="en-US" altLang="zh-TW" sz="1800" dirty="0" smtClean="0">
              <a:solidFill>
                <a:srgbClr val="FF0000"/>
              </a:solidFill>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solidFill>
                  <a:srgbClr val="FF0000"/>
                </a:solidFill>
                <a:latin typeface="標楷體" pitchFamily="65" charset="-120"/>
                <a:ea typeface="標楷體" pitchFamily="65" charset="-120"/>
              </a:rPr>
              <a:t>      </a:t>
            </a:r>
            <a:r>
              <a:rPr lang="zh-TW" altLang="en-US" sz="1800" dirty="0" smtClean="0">
                <a:solidFill>
                  <a:srgbClr val="FF0000"/>
                </a:solidFill>
                <a:latin typeface="標楷體" pitchFamily="65" charset="-120"/>
                <a:ea typeface="標楷體" pitchFamily="65" charset="-120"/>
              </a:rPr>
              <a:t>、溫度、速度、壓力、波形</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a:t>
            </a:r>
            <a:endParaRPr lang="en-US" altLang="zh-TW" sz="1800" dirty="0" smtClean="0">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放大器是用來將微弱信號轉換</a:t>
            </a:r>
            <a:endParaRPr lang="en-US" altLang="zh-TW" sz="1800" dirty="0" smtClean="0">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成較大信號的裝置，可設計為</a:t>
            </a:r>
            <a:endParaRPr lang="en-US" altLang="zh-TW" sz="1800" dirty="0" smtClean="0">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solidFill>
                  <a:srgbClr val="FF3300"/>
                </a:solidFill>
                <a:latin typeface="標楷體" pitchFamily="65" charset="-120"/>
                <a:ea typeface="標楷體" pitchFamily="65" charset="-120"/>
              </a:rPr>
              <a:t>      </a:t>
            </a:r>
            <a:r>
              <a:rPr lang="zh-TW" altLang="en-US" sz="1800" dirty="0" smtClean="0">
                <a:solidFill>
                  <a:srgbClr val="FF3300"/>
                </a:solidFill>
                <a:latin typeface="標楷體" pitchFamily="65" charset="-120"/>
                <a:ea typeface="標楷體" pitchFamily="65" charset="-120"/>
              </a:rPr>
              <a:t>電壓放大</a:t>
            </a:r>
            <a:r>
              <a:rPr lang="zh-TW" altLang="en-US" sz="1800" dirty="0" smtClean="0">
                <a:latin typeface="標楷體" pitchFamily="65" charset="-120"/>
                <a:ea typeface="標楷體" pitchFamily="65" charset="-120"/>
              </a:rPr>
              <a:t>、</a:t>
            </a:r>
            <a:r>
              <a:rPr lang="zh-TW" altLang="en-US" sz="1800" dirty="0" smtClean="0">
                <a:solidFill>
                  <a:srgbClr val="FF0000"/>
                </a:solidFill>
                <a:latin typeface="標楷體" pitchFamily="65" charset="-120"/>
                <a:ea typeface="標楷體" pitchFamily="65" charset="-120"/>
              </a:rPr>
              <a:t>訊號</a:t>
            </a:r>
            <a:r>
              <a:rPr lang="zh-TW" altLang="en-US" sz="1800" dirty="0" smtClean="0">
                <a:solidFill>
                  <a:srgbClr val="FF3300"/>
                </a:solidFill>
                <a:latin typeface="標楷體" pitchFamily="65" charset="-120"/>
                <a:ea typeface="標楷體" pitchFamily="65" charset="-120"/>
              </a:rPr>
              <a:t>放大及功率放</a:t>
            </a:r>
            <a:endParaRPr lang="en-US" altLang="zh-TW" sz="1800" dirty="0" smtClean="0">
              <a:solidFill>
                <a:srgbClr val="FF3300"/>
              </a:solidFill>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solidFill>
                  <a:srgbClr val="FF3300"/>
                </a:solidFill>
                <a:latin typeface="標楷體" pitchFamily="65" charset="-120"/>
                <a:ea typeface="標楷體" pitchFamily="65" charset="-120"/>
              </a:rPr>
              <a:t>      </a:t>
            </a:r>
            <a:r>
              <a:rPr lang="zh-TW" altLang="en-US" sz="1800" dirty="0" smtClean="0">
                <a:solidFill>
                  <a:srgbClr val="FF3300"/>
                </a:solidFill>
                <a:latin typeface="標楷體" pitchFamily="65" charset="-120"/>
                <a:ea typeface="標楷體" pitchFamily="65" charset="-120"/>
              </a:rPr>
              <a:t>大</a:t>
            </a:r>
            <a:r>
              <a:rPr lang="zh-TW" altLang="en-US" sz="1800" dirty="0" smtClean="0">
                <a:latin typeface="標楷體" pitchFamily="65" charset="-120"/>
                <a:ea typeface="標楷體" pitchFamily="65" charset="-120"/>
              </a:rPr>
              <a:t>。</a:t>
            </a:r>
            <a:endParaRPr lang="en-US" altLang="zh-TW" sz="1800" dirty="0" smtClean="0">
              <a:latin typeface="標楷體" pitchFamily="65" charset="-120"/>
              <a:ea typeface="標楷體" pitchFamily="65" charset="-120"/>
            </a:endParaRPr>
          </a:p>
          <a:p>
            <a:pPr>
              <a:lnSpc>
                <a:spcPct val="80000"/>
              </a:lnSpc>
              <a:buFont typeface="Arial" panose="020B0604020202020204" pitchFamily="34" charset="0"/>
              <a:buNone/>
            </a:pPr>
            <a:r>
              <a:rPr lang="zh-TW" altLang="en-US" dirty="0" smtClean="0">
                <a:latin typeface="標楷體" pitchFamily="65" charset="-120"/>
                <a:ea typeface="標楷體" pitchFamily="65" charset="-120"/>
              </a:rPr>
              <a:t>    </a:t>
            </a:r>
            <a:r>
              <a:rPr lang="zh-TW" altLang="en-US" sz="2400" dirty="0" smtClean="0">
                <a:latin typeface="標楷體" pitchFamily="65" charset="-120"/>
                <a:ea typeface="標楷體" pitchFamily="65" charset="-120"/>
              </a:rPr>
              <a:t>優點</a:t>
            </a:r>
            <a:r>
              <a:rPr lang="en-US" altLang="zh-TW" sz="2400"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市面上可用來做為放大的零件</a:t>
            </a:r>
            <a:endParaRPr lang="en-US" altLang="zh-TW" sz="1800" dirty="0" smtClean="0">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有很多、例如電晶體放大器、</a:t>
            </a:r>
            <a:endParaRPr lang="en-US" altLang="zh-TW" sz="1800" dirty="0" smtClean="0">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功率放大器</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等，但</a:t>
            </a:r>
            <a:r>
              <a:rPr lang="en-US" altLang="zh-TW" sz="1800" dirty="0" smtClean="0">
                <a:latin typeface="Calibri" pitchFamily="34" charset="0"/>
                <a:ea typeface="標楷體" pitchFamily="65" charset="-120"/>
                <a:cs typeface="Calibri" pitchFamily="34" charset="0"/>
              </a:rPr>
              <a:t>OP</a:t>
            </a:r>
            <a:r>
              <a:rPr lang="zh-TW" altLang="en-US" sz="1800" dirty="0" smtClean="0">
                <a:latin typeface="標楷體" pitchFamily="65" charset="-120"/>
                <a:ea typeface="標楷體" pitchFamily="65" charset="-120"/>
              </a:rPr>
              <a:t>放大器</a:t>
            </a:r>
            <a:endParaRPr lang="en-US" altLang="zh-TW" sz="1800" dirty="0" smtClean="0">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擁有</a:t>
            </a:r>
            <a:r>
              <a:rPr lang="zh-TW" altLang="en-US" sz="1800" dirty="0" smtClean="0">
                <a:solidFill>
                  <a:srgbClr val="FF0000"/>
                </a:solidFill>
                <a:latin typeface="標楷體" pitchFamily="65" charset="-120"/>
                <a:ea typeface="標楷體" pitchFamily="65" charset="-120"/>
              </a:rPr>
              <a:t>線路設計簡單</a:t>
            </a:r>
            <a:r>
              <a:rPr lang="zh-TW" altLang="en-US" sz="1800" dirty="0" smtClean="0">
                <a:latin typeface="標楷體" pitchFamily="65" charset="-120"/>
                <a:ea typeface="標楷體" pitchFamily="65" charset="-120"/>
              </a:rPr>
              <a:t>、</a:t>
            </a:r>
            <a:r>
              <a:rPr lang="zh-TW" altLang="en-US" sz="1800" dirty="0" smtClean="0">
                <a:solidFill>
                  <a:srgbClr val="FF0000"/>
                </a:solidFill>
                <a:latin typeface="標楷體" pitchFamily="65" charset="-120"/>
                <a:ea typeface="標楷體" pitchFamily="65" charset="-120"/>
              </a:rPr>
              <a:t>價格便宜</a:t>
            </a:r>
            <a:endParaRPr lang="en-US" altLang="zh-TW" sz="1800" dirty="0" smtClean="0">
              <a:solidFill>
                <a:srgbClr val="FF0000"/>
              </a:solidFill>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solidFill>
                  <a:srgbClr val="FF0000"/>
                </a:solidFill>
                <a:latin typeface="標楷體" pitchFamily="65" charset="-120"/>
                <a:ea typeface="標楷體" pitchFamily="65" charset="-120"/>
              </a:rPr>
              <a:t>      </a:t>
            </a:r>
            <a:r>
              <a:rPr lang="zh-TW" altLang="en-US" sz="1800" dirty="0" smtClean="0">
                <a:latin typeface="標楷體" pitchFamily="65" charset="-120"/>
                <a:ea typeface="標楷體" pitchFamily="65" charset="-120"/>
              </a:rPr>
              <a:t>、</a:t>
            </a:r>
            <a:r>
              <a:rPr lang="zh-TW" altLang="en-US" sz="1800" dirty="0" smtClean="0">
                <a:solidFill>
                  <a:srgbClr val="FF0000"/>
                </a:solidFill>
                <a:latin typeface="標楷體" pitchFamily="65" charset="-120"/>
                <a:ea typeface="標楷體" pitchFamily="65" charset="-120"/>
              </a:rPr>
              <a:t>應用廣泛</a:t>
            </a:r>
            <a:r>
              <a:rPr lang="zh-TW" altLang="en-US" sz="1800" dirty="0" smtClean="0">
                <a:latin typeface="標楷體" pitchFamily="65" charset="-120"/>
                <a:ea typeface="標楷體" pitchFamily="65" charset="-120"/>
              </a:rPr>
              <a:t>、</a:t>
            </a:r>
            <a:r>
              <a:rPr lang="zh-TW" altLang="en-US" sz="1800" dirty="0" smtClean="0">
                <a:solidFill>
                  <a:srgbClr val="FF0000"/>
                </a:solidFill>
                <a:latin typeface="標楷體" pitchFamily="65" charset="-120"/>
                <a:ea typeface="標楷體" pitchFamily="65" charset="-120"/>
              </a:rPr>
              <a:t>低失真</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等優勢，</a:t>
            </a:r>
            <a:endParaRPr lang="en-US" altLang="zh-TW" sz="1800" dirty="0" smtClean="0">
              <a:latin typeface="標楷體" pitchFamily="65" charset="-120"/>
              <a:ea typeface="標楷體" pitchFamily="65" charset="-120"/>
            </a:endParaRPr>
          </a:p>
          <a:p>
            <a:pPr>
              <a:lnSpc>
                <a:spcPct val="80000"/>
              </a:lnSpc>
              <a:buFont typeface="Arial" panose="020B0604020202020204" pitchFamily="34" charset="0"/>
              <a:buNone/>
            </a:pPr>
            <a:r>
              <a:rPr lang="en-US" altLang="zh-TW" sz="1800"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在放大電路中最被廣泛使用。</a:t>
            </a:r>
            <a:endParaRPr lang="zh-TW" altLang="en-US" sz="1800" dirty="0">
              <a:latin typeface="標楷體" pitchFamily="65" charset="-120"/>
              <a:ea typeface="標楷體" pitchFamily="65" charset="-120"/>
            </a:endParaRPr>
          </a:p>
        </p:txBody>
      </p:sp>
      <p:pic>
        <p:nvPicPr>
          <p:cNvPr id="6" name="Picture 7" descr="1"/>
          <p:cNvPicPr>
            <a:picLocks noChangeAspect="1" noChangeArrowheads="1"/>
          </p:cNvPicPr>
          <p:nvPr/>
        </p:nvPicPr>
        <p:blipFill>
          <a:blip r:embed="rId2" cstate="print"/>
          <a:srcRect/>
          <a:stretch>
            <a:fillRect/>
          </a:stretch>
        </p:blipFill>
        <p:spPr bwMode="auto">
          <a:xfrm>
            <a:off x="4505431" y="2849525"/>
            <a:ext cx="4120789" cy="2169592"/>
          </a:xfrm>
          <a:prstGeom prst="rect">
            <a:avLst/>
          </a:prstGeom>
          <a:noFill/>
          <a:ln w="9525">
            <a:noFill/>
            <a:miter lim="800000"/>
            <a:headEnd/>
            <a:tailEnd/>
          </a:ln>
        </p:spPr>
      </p:pic>
    </p:spTree>
    <p:extLst>
      <p:ext uri="{BB962C8B-B14F-4D97-AF65-F5344CB8AC3E}">
        <p14:creationId xmlns:p14="http://schemas.microsoft.com/office/powerpoint/2010/main" val="2026901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latin typeface="標楷體" pitchFamily="65" charset="-120"/>
                <a:ea typeface="標楷體" pitchFamily="65" charset="-120"/>
              </a:rPr>
              <a:t>單電源</a:t>
            </a:r>
            <a:r>
              <a:rPr lang="zh-TW" altLang="en-US" dirty="0">
                <a:latin typeface="標楷體" pitchFamily="65" charset="-120"/>
                <a:ea typeface="標楷體" pitchFamily="65" charset="-120"/>
                <a:cs typeface="Calibri" pitchFamily="34" charset="0"/>
              </a:rPr>
              <a:t>及雙電源</a:t>
            </a:r>
            <a:r>
              <a:rPr lang="en-US" altLang="zh-TW" dirty="0">
                <a:latin typeface="Calibri" pitchFamily="34" charset="0"/>
                <a:ea typeface="標楷體" pitchFamily="65" charset="-120"/>
                <a:cs typeface="Calibri" pitchFamily="34" charset="0"/>
              </a:rPr>
              <a:t>OP</a:t>
            </a:r>
            <a:endParaRPr lang="zh-TW" altLang="en-US" dirty="0"/>
          </a:p>
        </p:txBody>
      </p:sp>
      <p:sp>
        <p:nvSpPr>
          <p:cNvPr id="3" name="內容版面配置區 2"/>
          <p:cNvSpPr>
            <a:spLocks noGrp="1"/>
          </p:cNvSpPr>
          <p:nvPr>
            <p:ph idx="1"/>
          </p:nvPr>
        </p:nvSpPr>
        <p:spPr>
          <a:xfrm>
            <a:off x="628650" y="1825624"/>
            <a:ext cx="7886700" cy="2448664"/>
          </a:xfrm>
        </p:spPr>
        <p:txBody>
          <a:bodyPr>
            <a:normAutofit fontScale="70000" lnSpcReduction="20000"/>
          </a:bodyPr>
          <a:lstStyle/>
          <a:p>
            <a:pPr>
              <a:buNone/>
            </a:pPr>
            <a:r>
              <a:rPr lang="zh-TW" altLang="en-US" dirty="0">
                <a:latin typeface="Calibri" pitchFamily="34" charset="0"/>
                <a:ea typeface="標楷體" pitchFamily="65" charset="-120"/>
                <a:cs typeface="Calibri" pitchFamily="34" charset="0"/>
              </a:rPr>
              <a:t> </a:t>
            </a:r>
            <a:r>
              <a:rPr lang="zh-TW" altLang="en-US" dirty="0" smtClean="0">
                <a:latin typeface="Calibri" pitchFamily="34" charset="0"/>
                <a:ea typeface="標楷體" pitchFamily="65" charset="-120"/>
                <a:cs typeface="Calibri" pitchFamily="34" charset="0"/>
              </a:rPr>
              <a:t>        </a:t>
            </a:r>
            <a:r>
              <a:rPr lang="en-US" altLang="zh-TW" dirty="0" smtClean="0">
                <a:latin typeface="Calibri" pitchFamily="34" charset="0"/>
                <a:ea typeface="標楷體" pitchFamily="65" charset="-120"/>
                <a:cs typeface="Calibri" pitchFamily="34" charset="0"/>
              </a:rPr>
              <a:t>OP</a:t>
            </a:r>
            <a:r>
              <a:rPr lang="zh-TW" altLang="en-US" dirty="0">
                <a:latin typeface="標楷體" pitchFamily="65" charset="-120"/>
                <a:ea typeface="標楷體" pitchFamily="65" charset="-120"/>
              </a:rPr>
              <a:t>主要分為單電源及雙電源，然而最主要的差異在於，如您</a:t>
            </a:r>
            <a:r>
              <a:rPr lang="zh-TW" altLang="en-US" dirty="0">
                <a:solidFill>
                  <a:srgbClr val="FF0000"/>
                </a:solidFill>
                <a:latin typeface="標楷體" pitchFamily="65" charset="-120"/>
                <a:ea typeface="標楷體" pitchFamily="65" charset="-120"/>
              </a:rPr>
              <a:t>欲放大的信號沒有需要</a:t>
            </a:r>
            <a:r>
              <a:rPr lang="en-US" altLang="zh-TW" dirty="0">
                <a:solidFill>
                  <a:srgbClr val="FF0000"/>
                </a:solidFill>
                <a:latin typeface="Calibri" pitchFamily="34" charset="0"/>
                <a:ea typeface="標楷體" pitchFamily="65" charset="-120"/>
                <a:cs typeface="Calibri" pitchFamily="34" charset="0"/>
              </a:rPr>
              <a:t>0V</a:t>
            </a:r>
            <a:r>
              <a:rPr lang="zh-TW" altLang="en-US" dirty="0">
                <a:solidFill>
                  <a:srgbClr val="FF0000"/>
                </a:solidFill>
                <a:latin typeface="標楷體" pitchFamily="65" charset="-120"/>
                <a:ea typeface="標楷體" pitchFamily="65" charset="-120"/>
              </a:rPr>
              <a:t>以下的負電壓變化</a:t>
            </a:r>
            <a:r>
              <a:rPr lang="zh-TW" altLang="en-US" dirty="0">
                <a:latin typeface="標楷體" pitchFamily="65" charset="-120"/>
                <a:ea typeface="標楷體" pitchFamily="65" charset="-120"/>
              </a:rPr>
              <a:t>，</a:t>
            </a:r>
            <a:r>
              <a:rPr lang="zh-TW" altLang="en-US" dirty="0">
                <a:solidFill>
                  <a:srgbClr val="FF0000"/>
                </a:solidFill>
                <a:latin typeface="標楷體" pitchFamily="65" charset="-120"/>
                <a:ea typeface="標楷體" pitchFamily="65" charset="-120"/>
              </a:rPr>
              <a:t>都可以使用單電源</a:t>
            </a:r>
            <a:r>
              <a:rPr lang="zh-TW" altLang="en-US" dirty="0">
                <a:latin typeface="標楷體" pitchFamily="65" charset="-120"/>
                <a:ea typeface="標楷體" pitchFamily="65" charset="-120"/>
              </a:rPr>
              <a:t>，簡單來說，</a:t>
            </a:r>
            <a:r>
              <a:rPr lang="zh-TW" altLang="en-US" dirty="0">
                <a:solidFill>
                  <a:srgbClr val="FF0000"/>
                </a:solidFill>
                <a:latin typeface="標楷體" pitchFamily="65" charset="-120"/>
                <a:ea typeface="標楷體" pitchFamily="65" charset="-120"/>
              </a:rPr>
              <a:t>單電源只能做半波整流</a:t>
            </a:r>
            <a:r>
              <a:rPr lang="zh-TW" altLang="en-US" dirty="0">
                <a:latin typeface="標楷體" pitchFamily="65" charset="-120"/>
                <a:ea typeface="標楷體" pitchFamily="65" charset="-120"/>
              </a:rPr>
              <a:t>，</a:t>
            </a:r>
            <a:r>
              <a:rPr lang="zh-TW" altLang="en-US" dirty="0">
                <a:solidFill>
                  <a:srgbClr val="FF0000"/>
                </a:solidFill>
                <a:latin typeface="標楷體" pitchFamily="65" charset="-120"/>
                <a:ea typeface="標楷體" pitchFamily="65" charset="-120"/>
              </a:rPr>
              <a:t>如要做全波整流則得使用雙電源</a:t>
            </a:r>
            <a:r>
              <a:rPr lang="en-US" altLang="zh-TW" dirty="0">
                <a:solidFill>
                  <a:srgbClr val="FF0000"/>
                </a:solidFill>
                <a:latin typeface="Calibri" pitchFamily="34" charset="0"/>
                <a:ea typeface="標楷體" pitchFamily="65" charset="-120"/>
                <a:cs typeface="Calibri" pitchFamily="34" charset="0"/>
              </a:rPr>
              <a:t>OP</a:t>
            </a:r>
            <a:r>
              <a:rPr lang="zh-TW" altLang="en-US" dirty="0">
                <a:latin typeface="標楷體" pitchFamily="65" charset="-120"/>
                <a:ea typeface="標楷體" pitchFamily="65" charset="-120"/>
              </a:rPr>
              <a:t>。</a:t>
            </a:r>
            <a:endParaRPr lang="en-US" altLang="zh-TW" dirty="0">
              <a:latin typeface="標楷體" pitchFamily="65" charset="-120"/>
              <a:ea typeface="標楷體" pitchFamily="65" charset="-120"/>
            </a:endParaRPr>
          </a:p>
          <a:p>
            <a:pPr>
              <a:buNone/>
            </a:pPr>
            <a:r>
              <a:rPr lang="en-US" altLang="zh-TW" dirty="0">
                <a:latin typeface="標楷體" pitchFamily="65" charset="-120"/>
                <a:ea typeface="標楷體" pitchFamily="65" charset="-120"/>
                <a:cs typeface="Calibri" pitchFamily="34" charset="0"/>
              </a:rPr>
              <a:t>   </a:t>
            </a:r>
            <a:r>
              <a:rPr lang="zh-TW" altLang="en-US" dirty="0">
                <a:latin typeface="標楷體" pitchFamily="65" charset="-120"/>
                <a:ea typeface="標楷體" pitchFamily="65" charset="-120"/>
                <a:cs typeface="Calibri" pitchFamily="34" charset="0"/>
              </a:rPr>
              <a:t>  </a:t>
            </a:r>
            <a:endParaRPr lang="en-US" altLang="zh-TW" dirty="0">
              <a:latin typeface="標楷體" pitchFamily="65" charset="-120"/>
              <a:ea typeface="標楷體" pitchFamily="65" charset="-120"/>
              <a:cs typeface="Calibri" pitchFamily="34" charset="0"/>
            </a:endParaRPr>
          </a:p>
          <a:p>
            <a:pPr>
              <a:buNone/>
            </a:pPr>
            <a:r>
              <a:rPr lang="zh-TW" altLang="en-US" dirty="0">
                <a:latin typeface="標楷體" pitchFamily="65" charset="-120"/>
                <a:ea typeface="標楷體" pitchFamily="65" charset="-120"/>
                <a:cs typeface="Calibri" pitchFamily="34" charset="0"/>
              </a:rPr>
              <a:t>    </a:t>
            </a:r>
            <a:r>
              <a:rPr lang="en-US" altLang="zh-TW" dirty="0">
                <a:latin typeface="Calibri" pitchFamily="34" charset="0"/>
                <a:ea typeface="標楷體" pitchFamily="65" charset="-120"/>
                <a:cs typeface="Calibri" pitchFamily="34" charset="0"/>
              </a:rPr>
              <a:t>OP</a:t>
            </a:r>
            <a:r>
              <a:rPr lang="zh-TW" altLang="en-US" dirty="0">
                <a:latin typeface="標楷體" pitchFamily="65" charset="-120"/>
                <a:ea typeface="標楷體" pitchFamily="65" charset="-120"/>
              </a:rPr>
              <a:t>雙電源主要在學校教導初學者時才會常使用到，實際在設計</a:t>
            </a:r>
            <a:r>
              <a:rPr lang="en-US" altLang="zh-TW" dirty="0">
                <a:latin typeface="Calibri" pitchFamily="34" charset="0"/>
                <a:ea typeface="標楷體" pitchFamily="65" charset="-120"/>
                <a:cs typeface="Calibri" pitchFamily="34" charset="0"/>
              </a:rPr>
              <a:t>OP</a:t>
            </a:r>
            <a:r>
              <a:rPr lang="zh-TW" altLang="en-US" dirty="0">
                <a:latin typeface="標楷體" pitchFamily="65" charset="-120"/>
                <a:ea typeface="標楷體" pitchFamily="65" charset="-120"/>
              </a:rPr>
              <a:t>電路會使用到雙電源架構是少之又少，主要還是由於成本的問題，但當然還是會有使用到雙電源的設計但畢竟是少數。</a:t>
            </a:r>
            <a:endParaRPr lang="zh-TW" altLang="en-US" dirty="0"/>
          </a:p>
        </p:txBody>
      </p:sp>
      <p:pic>
        <p:nvPicPr>
          <p:cNvPr id="4" name="Picture 3"/>
          <p:cNvPicPr>
            <a:picLocks noChangeAspect="1" noChangeArrowheads="1"/>
          </p:cNvPicPr>
          <p:nvPr/>
        </p:nvPicPr>
        <p:blipFill>
          <a:blip r:embed="rId2" cstate="print"/>
          <a:srcRect/>
          <a:stretch>
            <a:fillRect/>
          </a:stretch>
        </p:blipFill>
        <p:spPr bwMode="auto">
          <a:xfrm>
            <a:off x="483970" y="4182395"/>
            <a:ext cx="3888432" cy="2046543"/>
          </a:xfrm>
          <a:prstGeom prst="rect">
            <a:avLst/>
          </a:prstGeom>
          <a:noFill/>
          <a:ln w="9525">
            <a:noFill/>
            <a:miter lim="800000"/>
            <a:headEnd/>
            <a:tailEnd/>
          </a:ln>
        </p:spPr>
      </p:pic>
      <p:pic>
        <p:nvPicPr>
          <p:cNvPr id="5" name="Picture 2" descr="C:\Users\Jesper.AENEAS-GROUP\Desktop\OPA報告圖片\1.bmp"/>
          <p:cNvPicPr>
            <a:picLocks noChangeAspect="1" noChangeArrowheads="1"/>
          </p:cNvPicPr>
          <p:nvPr/>
        </p:nvPicPr>
        <p:blipFill>
          <a:blip r:embed="rId3" cstate="print"/>
          <a:srcRect/>
          <a:stretch>
            <a:fillRect/>
          </a:stretch>
        </p:blipFill>
        <p:spPr bwMode="auto">
          <a:xfrm>
            <a:off x="4572000" y="4182395"/>
            <a:ext cx="4183333" cy="2202185"/>
          </a:xfrm>
          <a:prstGeom prst="rect">
            <a:avLst/>
          </a:prstGeom>
          <a:noFill/>
        </p:spPr>
      </p:pic>
    </p:spTree>
    <p:extLst>
      <p:ext uri="{BB962C8B-B14F-4D97-AF65-F5344CB8AC3E}">
        <p14:creationId xmlns:p14="http://schemas.microsoft.com/office/powerpoint/2010/main" val="4222882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latin typeface="Calibri" pitchFamily="34" charset="0"/>
                <a:ea typeface="微軟正黑體" pitchFamily="34" charset="-120"/>
                <a:cs typeface="Calibri" pitchFamily="34" charset="0"/>
              </a:rPr>
              <a:t>OPA</a:t>
            </a:r>
            <a:r>
              <a:rPr lang="zh-TW" altLang="en-US" dirty="0">
                <a:latin typeface="標楷體" pitchFamily="65" charset="-120"/>
                <a:ea typeface="標楷體" pitchFamily="65" charset="-120"/>
              </a:rPr>
              <a:t>結構方塊圖</a:t>
            </a:r>
            <a:endParaRPr lang="zh-TW" altLang="en-US" dirty="0"/>
          </a:p>
        </p:txBody>
      </p:sp>
      <p:pic>
        <p:nvPicPr>
          <p:cNvPr id="4" name="內容版面配置區 16" descr="圖片1.jpg"/>
          <p:cNvPicPr>
            <a:picLocks noChangeAspect="1"/>
          </p:cNvPicPr>
          <p:nvPr/>
        </p:nvPicPr>
        <p:blipFill>
          <a:blip r:embed="rId2" cstate="print"/>
          <a:stretch>
            <a:fillRect/>
          </a:stretch>
        </p:blipFill>
        <p:spPr>
          <a:xfrm>
            <a:off x="880592" y="2021092"/>
            <a:ext cx="7725636" cy="4158417"/>
          </a:xfrm>
          <a:prstGeom prst="rect">
            <a:avLst/>
          </a:prstGeom>
        </p:spPr>
      </p:pic>
    </p:spTree>
    <p:extLst>
      <p:ext uri="{BB962C8B-B14F-4D97-AF65-F5344CB8AC3E}">
        <p14:creationId xmlns:p14="http://schemas.microsoft.com/office/powerpoint/2010/main" val="344132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endParaRPr lang="zh-TW" altLang="en-US"/>
          </a:p>
        </p:txBody>
      </p:sp>
      <p:pic>
        <p:nvPicPr>
          <p:cNvPr id="4" name="Picture 2"/>
          <p:cNvPicPr>
            <a:picLocks noChangeAspect="1" noChangeArrowheads="1"/>
          </p:cNvPicPr>
          <p:nvPr/>
        </p:nvPicPr>
        <p:blipFill>
          <a:blip r:embed="rId2" cstate="print"/>
          <a:srcRect/>
          <a:stretch>
            <a:fillRect/>
          </a:stretch>
        </p:blipFill>
        <p:spPr bwMode="auto">
          <a:xfrm>
            <a:off x="1259632" y="2132856"/>
            <a:ext cx="6562725" cy="1285875"/>
          </a:xfrm>
          <a:prstGeom prst="rect">
            <a:avLst/>
          </a:prstGeom>
          <a:noFill/>
          <a:ln w="9525">
            <a:noFill/>
            <a:miter lim="800000"/>
            <a:headEnd/>
            <a:tailEnd/>
          </a:ln>
        </p:spPr>
      </p:pic>
      <p:sp>
        <p:nvSpPr>
          <p:cNvPr id="5" name="內容版面配置區 6"/>
          <p:cNvSpPr>
            <a:spLocks noGrp="1"/>
          </p:cNvSpPr>
          <p:nvPr>
            <p:ph idx="1"/>
          </p:nvPr>
        </p:nvSpPr>
        <p:spPr>
          <a:xfrm>
            <a:off x="539552" y="3068960"/>
            <a:ext cx="8147248" cy="3255640"/>
          </a:xfrm>
        </p:spPr>
        <p:txBody>
          <a:bodyPr>
            <a:normAutofit/>
          </a:bodyPr>
          <a:lstStyle/>
          <a:p>
            <a:pPr>
              <a:buNone/>
            </a:pPr>
            <a:endParaRPr lang="en-US" altLang="zh-TW" sz="2000" dirty="0" smtClean="0">
              <a:latin typeface="標楷體" pitchFamily="65" charset="-120"/>
              <a:ea typeface="標楷體" pitchFamily="65" charset="-120"/>
            </a:endParaRPr>
          </a:p>
          <a:p>
            <a:pPr>
              <a:buNone/>
            </a:pPr>
            <a:endParaRPr lang="en-US" altLang="zh-TW" sz="2000" dirty="0" smtClean="0">
              <a:latin typeface="標楷體" pitchFamily="65" charset="-120"/>
              <a:ea typeface="標楷體" pitchFamily="65" charset="-120"/>
            </a:endParaRPr>
          </a:p>
          <a:p>
            <a:r>
              <a:rPr lang="zh-TW" altLang="en-US" sz="2000" dirty="0" smtClean="0">
                <a:latin typeface="標楷體" pitchFamily="65" charset="-120"/>
                <a:ea typeface="標楷體" pitchFamily="65" charset="-120"/>
              </a:rPr>
              <a:t>差動輸入級：輸入端為一差動放大器，主要功用是將</a:t>
            </a:r>
            <a:r>
              <a:rPr lang="zh-TW" altLang="en-US" sz="2000" dirty="0" smtClean="0">
                <a:solidFill>
                  <a:srgbClr val="FF0000"/>
                </a:solidFill>
                <a:latin typeface="標楷體" pitchFamily="65" charset="-120"/>
                <a:ea typeface="標楷體" pitchFamily="65" charset="-120"/>
              </a:rPr>
              <a:t>正端與副端做訊號相減</a:t>
            </a:r>
            <a:r>
              <a:rPr lang="zh-TW" altLang="en-US" sz="2000" dirty="0" smtClean="0">
                <a:latin typeface="標楷體" pitchFamily="65" charset="-120"/>
                <a:ea typeface="標楷體" pitchFamily="65" charset="-120"/>
              </a:rPr>
              <a:t>，再將訊號送至增益級做放大。</a:t>
            </a:r>
          </a:p>
          <a:p>
            <a:endParaRPr lang="zh-TW" altLang="en-US" sz="2000" dirty="0" smtClean="0">
              <a:latin typeface="標楷體" pitchFamily="65" charset="-120"/>
              <a:ea typeface="標楷體" pitchFamily="65" charset="-120"/>
            </a:endParaRPr>
          </a:p>
          <a:p>
            <a:r>
              <a:rPr lang="zh-TW" altLang="en-US" sz="2000" dirty="0" smtClean="0">
                <a:latin typeface="標楷體" pitchFamily="65" charset="-120"/>
                <a:ea typeface="標楷體" pitchFamily="65" charset="-120"/>
              </a:rPr>
              <a:t>增益級：運算放大器電壓增益的主要來源，將訊號放大後送至輸出端。</a:t>
            </a:r>
          </a:p>
          <a:p>
            <a:endParaRPr lang="zh-TW" altLang="en-US" sz="2000" dirty="0" smtClean="0">
              <a:latin typeface="標楷體" pitchFamily="65" charset="-120"/>
              <a:ea typeface="標楷體" pitchFamily="65" charset="-120"/>
            </a:endParaRPr>
          </a:p>
          <a:p>
            <a:r>
              <a:rPr lang="zh-TW" altLang="en-US" sz="2000" dirty="0" smtClean="0">
                <a:latin typeface="標楷體" pitchFamily="65" charset="-120"/>
                <a:ea typeface="標楷體" pitchFamily="65" charset="-120"/>
              </a:rPr>
              <a:t>輸出級： 輸出端的需求包括</a:t>
            </a:r>
            <a:r>
              <a:rPr lang="zh-TW" altLang="en-US" sz="2000" dirty="0" smtClean="0">
                <a:solidFill>
                  <a:srgbClr val="FF0000"/>
                </a:solidFill>
                <a:latin typeface="標楷體" pitchFamily="65" charset="-120"/>
                <a:ea typeface="標楷體" pitchFamily="65" charset="-120"/>
              </a:rPr>
              <a:t>低輸出阻抗</a:t>
            </a:r>
            <a:r>
              <a:rPr lang="zh-TW" altLang="en-US" sz="2000" dirty="0" smtClean="0">
                <a:latin typeface="標楷體" pitchFamily="65" charset="-120"/>
                <a:ea typeface="標楷體" pitchFamily="65" charset="-120"/>
              </a:rPr>
              <a:t>、</a:t>
            </a:r>
            <a:r>
              <a:rPr lang="zh-TW" altLang="en-US" sz="2000" dirty="0" smtClean="0">
                <a:solidFill>
                  <a:srgbClr val="FF0000"/>
                </a:solidFill>
                <a:latin typeface="標楷體" pitchFamily="65" charset="-120"/>
                <a:ea typeface="標楷體" pitchFamily="65" charset="-120"/>
              </a:rPr>
              <a:t>限流</a:t>
            </a:r>
            <a:r>
              <a:rPr lang="zh-TW" altLang="en-US" sz="2000" dirty="0" smtClean="0">
                <a:latin typeface="標楷體" pitchFamily="65" charset="-120"/>
                <a:ea typeface="標楷體" pitchFamily="65" charset="-120"/>
              </a:rPr>
              <a:t>以及</a:t>
            </a:r>
            <a:r>
              <a:rPr lang="zh-TW" altLang="en-US" sz="2000" dirty="0" smtClean="0">
                <a:solidFill>
                  <a:srgbClr val="FF0000"/>
                </a:solidFill>
                <a:latin typeface="標楷體" pitchFamily="65" charset="-120"/>
                <a:ea typeface="標楷體" pitchFamily="65" charset="-120"/>
              </a:rPr>
              <a:t>短路保護</a:t>
            </a:r>
            <a:r>
              <a:rPr lang="zh-TW" altLang="en-US" sz="2000" dirty="0" smtClean="0">
                <a:latin typeface="標楷體" pitchFamily="65" charset="-120"/>
                <a:ea typeface="標楷體" pitchFamily="65" charset="-120"/>
              </a:rPr>
              <a:t>等功能。 </a:t>
            </a:r>
          </a:p>
          <a:p>
            <a:pPr>
              <a:buNone/>
            </a:pPr>
            <a:endParaRPr lang="en-US" altLang="zh-TW" sz="2000" dirty="0" smtClean="0">
              <a:latin typeface="標楷體" pitchFamily="65" charset="-120"/>
              <a:ea typeface="標楷體" pitchFamily="65" charset="-120"/>
            </a:endParaRPr>
          </a:p>
        </p:txBody>
      </p:sp>
    </p:spTree>
    <p:extLst>
      <p:ext uri="{BB962C8B-B14F-4D97-AF65-F5344CB8AC3E}">
        <p14:creationId xmlns:p14="http://schemas.microsoft.com/office/powerpoint/2010/main" val="2172651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latin typeface="Calibri" pitchFamily="34" charset="0"/>
                <a:ea typeface="標楷體" pitchFamily="65" charset="-120"/>
                <a:cs typeface="Calibri" pitchFamily="34" charset="0"/>
              </a:rPr>
              <a:t>OPA</a:t>
            </a:r>
            <a:r>
              <a:rPr lang="zh-TW" altLang="en-US" dirty="0">
                <a:latin typeface="標楷體" pitchFamily="65" charset="-120"/>
                <a:ea typeface="標楷體" pitchFamily="65" charset="-120"/>
              </a:rPr>
              <a:t>基本模型</a:t>
            </a:r>
            <a:endParaRPr lang="zh-TW" altLang="en-US" dirty="0"/>
          </a:p>
        </p:txBody>
      </p:sp>
      <p:sp>
        <p:nvSpPr>
          <p:cNvPr id="5" name="內容版面配置區 2"/>
          <p:cNvSpPr txBox="1">
            <a:spLocks/>
          </p:cNvSpPr>
          <p:nvPr/>
        </p:nvSpPr>
        <p:spPr>
          <a:xfrm>
            <a:off x="457200" y="1935480"/>
            <a:ext cx="8229600" cy="43891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2400" smtClean="0">
                <a:latin typeface="標楷體" pitchFamily="65" charset="-120"/>
                <a:ea typeface="標楷體" pitchFamily="65" charset="-120"/>
              </a:rPr>
              <a:t>輸入端看進去相當是一個電阻，稱之為輸入阻抗。</a:t>
            </a:r>
          </a:p>
          <a:p>
            <a:endParaRPr lang="zh-TW" altLang="en-US" sz="2400" smtClean="0">
              <a:latin typeface="標楷體" pitchFamily="65" charset="-120"/>
              <a:ea typeface="標楷體" pitchFamily="65" charset="-120"/>
            </a:endParaRPr>
          </a:p>
          <a:p>
            <a:r>
              <a:rPr lang="zh-TW" altLang="en-US" sz="2400" smtClean="0">
                <a:latin typeface="標楷體" pitchFamily="65" charset="-120"/>
                <a:ea typeface="標楷體" pitchFamily="65" charset="-120"/>
              </a:rPr>
              <a:t>輸出端往回看是由一個輸入端訊號控制的電壓源與一個電阻串聯，此電阻稱為輸出阻抗</a:t>
            </a:r>
            <a:r>
              <a:rPr lang="zh-TW" altLang="en-US" smtClean="0">
                <a:latin typeface="標楷體" pitchFamily="65" charset="-120"/>
                <a:ea typeface="標楷體" pitchFamily="65" charset="-120"/>
              </a:rPr>
              <a:t>。</a:t>
            </a:r>
          </a:p>
          <a:p>
            <a:endParaRPr lang="zh-TW" altLang="en-US" dirty="0">
              <a:latin typeface="標楷體" pitchFamily="65" charset="-120"/>
              <a:ea typeface="標楷體" pitchFamily="65" charset="-120"/>
            </a:endParaRPr>
          </a:p>
        </p:txBody>
      </p:sp>
      <p:pic>
        <p:nvPicPr>
          <p:cNvPr id="6" name="Picture 4"/>
          <p:cNvPicPr>
            <a:picLocks noChangeAspect="1" noChangeArrowheads="1"/>
          </p:cNvPicPr>
          <p:nvPr/>
        </p:nvPicPr>
        <p:blipFill>
          <a:blip r:embed="rId2" cstate="print"/>
          <a:srcRect/>
          <a:stretch>
            <a:fillRect/>
          </a:stretch>
        </p:blipFill>
        <p:spPr bwMode="auto">
          <a:xfrm>
            <a:off x="2016125" y="3706399"/>
            <a:ext cx="5111750" cy="2743200"/>
          </a:xfrm>
          <a:prstGeom prst="rect">
            <a:avLst/>
          </a:prstGeom>
          <a:noFill/>
          <a:ln w="9525">
            <a:noFill/>
            <a:miter lim="800000"/>
            <a:headEnd/>
            <a:tailEnd/>
          </a:ln>
        </p:spPr>
      </p:pic>
    </p:spTree>
    <p:extLst>
      <p:ext uri="{BB962C8B-B14F-4D97-AF65-F5344CB8AC3E}">
        <p14:creationId xmlns:p14="http://schemas.microsoft.com/office/powerpoint/2010/main" val="2364318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ea typeface="微軟正黑體" pitchFamily="34" charset="-120"/>
              </a:rPr>
              <a:t>OPA</a:t>
            </a:r>
            <a:r>
              <a:rPr lang="zh-TW" altLang="en-US" dirty="0">
                <a:latin typeface="標楷體" pitchFamily="65" charset="-120"/>
                <a:ea typeface="標楷體" pitchFamily="65" charset="-120"/>
              </a:rPr>
              <a:t>的理想特性</a:t>
            </a:r>
            <a:endParaRPr lang="zh-TW" altLang="en-US" dirty="0"/>
          </a:p>
        </p:txBody>
      </p:sp>
      <p:sp>
        <p:nvSpPr>
          <p:cNvPr id="4" name="內容版面配置區 2"/>
          <p:cNvSpPr>
            <a:spLocks noGrp="1"/>
          </p:cNvSpPr>
          <p:nvPr>
            <p:ph idx="1"/>
          </p:nvPr>
        </p:nvSpPr>
        <p:spPr>
          <a:xfrm>
            <a:off x="457200" y="1628800"/>
            <a:ext cx="8229600" cy="5040560"/>
          </a:xfrm>
        </p:spPr>
        <p:txBody>
          <a:bodyPr>
            <a:normAutofit lnSpcReduction="10000"/>
          </a:bodyPr>
          <a:lstStyle/>
          <a:p>
            <a:r>
              <a:rPr lang="zh-TW" altLang="en-US" sz="2000" dirty="0" smtClean="0">
                <a:solidFill>
                  <a:srgbClr val="FF0000"/>
                </a:solidFill>
                <a:latin typeface="標楷體" pitchFamily="65" charset="-120"/>
                <a:ea typeface="標楷體" pitchFamily="65" charset="-120"/>
              </a:rPr>
              <a:t>無限大的輸入阻抗</a:t>
            </a:r>
            <a:r>
              <a:rPr lang="en-US" altLang="zh-TW" sz="2000" dirty="0" smtClean="0">
                <a:solidFill>
                  <a:srgbClr val="FF0000"/>
                </a:solidFill>
                <a:latin typeface="標楷體" pitchFamily="65" charset="-120"/>
                <a:ea typeface="標楷體" pitchFamily="65" charset="-120"/>
              </a:rPr>
              <a:t>:</a:t>
            </a:r>
          </a:p>
          <a:p>
            <a:pPr>
              <a:buNone/>
            </a:pPr>
            <a:r>
              <a:rPr lang="zh-TW" altLang="en-US" sz="2000" dirty="0" smtClean="0">
                <a:latin typeface="標楷體" pitchFamily="65" charset="-120"/>
                <a:ea typeface="標楷體" pitchFamily="65" charset="-120"/>
              </a:rPr>
              <a:t>    由於分壓定理的關係若輸入阻抗與內阻相當或更小時，會造成輸入端的電壓顯著下降，所以輸入阻抗理想的情況下是越大越好。</a:t>
            </a:r>
            <a:endParaRPr lang="en-US" altLang="zh-TW" sz="2000" dirty="0" smtClean="0">
              <a:latin typeface="標楷體" pitchFamily="65" charset="-120"/>
              <a:ea typeface="標楷體" pitchFamily="65" charset="-120"/>
            </a:endParaRPr>
          </a:p>
          <a:p>
            <a:r>
              <a:rPr lang="zh-TW" altLang="en-US" sz="2000" dirty="0" smtClean="0">
                <a:solidFill>
                  <a:srgbClr val="FF0000"/>
                </a:solidFill>
                <a:latin typeface="標楷體" pitchFamily="65" charset="-120"/>
                <a:ea typeface="標楷體" pitchFamily="65" charset="-120"/>
              </a:rPr>
              <a:t>趨近於零的輸出阻抗</a:t>
            </a:r>
            <a:r>
              <a:rPr lang="en-US" altLang="zh-TW" sz="2000" dirty="0" smtClean="0">
                <a:solidFill>
                  <a:srgbClr val="FF0000"/>
                </a:solidFill>
                <a:latin typeface="標楷體" pitchFamily="65" charset="-120"/>
                <a:ea typeface="標楷體" pitchFamily="65" charset="-120"/>
              </a:rPr>
              <a:t>:</a:t>
            </a:r>
          </a:p>
          <a:p>
            <a:pPr>
              <a:buNone/>
            </a:pPr>
            <a:r>
              <a:rPr lang="zh-TW" altLang="en-US" sz="2000" dirty="0" smtClean="0">
                <a:latin typeface="標楷體" pitchFamily="65" charset="-120"/>
                <a:ea typeface="標楷體" pitchFamily="65" charset="-120"/>
              </a:rPr>
              <a:t>    理想的運算放大器輸出端，無論負載電流如何變化，放大器的輸出端電壓恆為一定值，亦輸出阻抗為零。</a:t>
            </a:r>
            <a:endParaRPr lang="en-US" altLang="zh-TW" sz="2000" dirty="0" smtClean="0">
              <a:latin typeface="標楷體" pitchFamily="65" charset="-120"/>
              <a:ea typeface="標楷體" pitchFamily="65" charset="-120"/>
            </a:endParaRPr>
          </a:p>
          <a:p>
            <a:r>
              <a:rPr lang="zh-TW" altLang="en-US" sz="2000" dirty="0" smtClean="0">
                <a:solidFill>
                  <a:srgbClr val="FF0000"/>
                </a:solidFill>
                <a:latin typeface="標楷體" pitchFamily="65" charset="-120"/>
                <a:ea typeface="標楷體" pitchFamily="65" charset="-120"/>
              </a:rPr>
              <a:t>無限大的開迴路增益</a:t>
            </a:r>
            <a:r>
              <a:rPr lang="en-US" altLang="zh-TW" sz="2000" dirty="0" smtClean="0">
                <a:solidFill>
                  <a:srgbClr val="FF0000"/>
                </a:solidFill>
                <a:latin typeface="標楷體" pitchFamily="65" charset="-120"/>
                <a:ea typeface="標楷體" pitchFamily="65" charset="-120"/>
              </a:rPr>
              <a:t>:</a:t>
            </a:r>
          </a:p>
          <a:p>
            <a:pPr>
              <a:buNone/>
            </a:pPr>
            <a:r>
              <a:rPr lang="zh-TW" altLang="en-US" sz="2000" dirty="0" smtClean="0">
                <a:latin typeface="標楷體" pitchFamily="65" charset="-120"/>
                <a:ea typeface="標楷體" pitchFamily="65" charset="-120"/>
              </a:rPr>
              <a:t>    理想的運算放大器，在開迴路的情況下，輸入端的差動訊號擁有無限大的增益，此特性使放大器於實際應用時非常適合加上負回授組態。</a:t>
            </a:r>
            <a:endParaRPr lang="en-US" altLang="zh-TW" sz="2000" dirty="0" smtClean="0">
              <a:latin typeface="標楷體" pitchFamily="65" charset="-120"/>
              <a:ea typeface="標楷體" pitchFamily="65" charset="-120"/>
            </a:endParaRPr>
          </a:p>
          <a:p>
            <a:r>
              <a:rPr lang="zh-TW" altLang="en-US" sz="2000" dirty="0" smtClean="0">
                <a:solidFill>
                  <a:srgbClr val="FF0000"/>
                </a:solidFill>
                <a:latin typeface="標楷體" pitchFamily="65" charset="-120"/>
                <a:ea typeface="標楷體" pitchFamily="65" charset="-120"/>
              </a:rPr>
              <a:t>無限大的共模拒斥比</a:t>
            </a:r>
            <a:r>
              <a:rPr lang="en-US" altLang="zh-TW" sz="2000" dirty="0" smtClean="0">
                <a:solidFill>
                  <a:srgbClr val="FF0000"/>
                </a:solidFill>
                <a:latin typeface="標楷體" pitchFamily="65" charset="-120"/>
                <a:ea typeface="標楷體" pitchFamily="65" charset="-120"/>
              </a:rPr>
              <a:t>(CMRR):</a:t>
            </a:r>
          </a:p>
          <a:p>
            <a:pPr>
              <a:buNone/>
            </a:pPr>
            <a:r>
              <a:rPr lang="zh-TW" altLang="en-US" sz="2000" dirty="0" smtClean="0">
                <a:latin typeface="標楷體" pitchFamily="65" charset="-120"/>
                <a:ea typeface="標楷體" pitchFamily="65" charset="-120"/>
              </a:rPr>
              <a:t>    理想的運算放大器只會針對正輸入端和負輸入端的差來做放大，對於兩輸入端相同訊的的部份</a:t>
            </a:r>
            <a:r>
              <a:rPr lang="en-US" altLang="zh-TW" sz="2000"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即共模訊號</a:t>
            </a:r>
            <a:r>
              <a:rPr lang="en-US" altLang="zh-TW" sz="2000"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，將完全忽略。</a:t>
            </a:r>
            <a:endParaRPr lang="en-US" altLang="zh-TW" sz="2000" dirty="0" smtClean="0">
              <a:latin typeface="標楷體" pitchFamily="65" charset="-120"/>
              <a:ea typeface="標楷體" pitchFamily="65" charset="-120"/>
            </a:endParaRPr>
          </a:p>
          <a:p>
            <a:r>
              <a:rPr lang="zh-TW" altLang="en-US" sz="2000" dirty="0" smtClean="0">
                <a:solidFill>
                  <a:srgbClr val="FF0000"/>
                </a:solidFill>
                <a:latin typeface="標楷體" pitchFamily="65" charset="-120"/>
                <a:ea typeface="標楷體" pitchFamily="65" charset="-120"/>
              </a:rPr>
              <a:t>無限大的頻寬</a:t>
            </a:r>
            <a:r>
              <a:rPr lang="en-US" altLang="zh-TW" sz="2000" dirty="0" smtClean="0">
                <a:solidFill>
                  <a:srgbClr val="FF0000"/>
                </a:solidFill>
                <a:latin typeface="標楷體" pitchFamily="65" charset="-120"/>
                <a:ea typeface="標楷體" pitchFamily="65" charset="-120"/>
              </a:rPr>
              <a:t>(BW):</a:t>
            </a:r>
          </a:p>
          <a:p>
            <a:pPr>
              <a:buNone/>
            </a:pPr>
            <a:r>
              <a:rPr lang="zh-TW" altLang="en-US" sz="2000" dirty="0" smtClean="0">
                <a:latin typeface="標楷體" pitchFamily="65" charset="-120"/>
                <a:ea typeface="標楷體" pitchFamily="65" charset="-120"/>
              </a:rPr>
              <a:t>    理想的運算放大器對於任何頻率的輸入訊號都會以一樣的差動增益來做放大，不會因訊號頻率改變而改變。此數值越大越趨近於理想。</a:t>
            </a:r>
            <a:endParaRPr lang="en-US" altLang="zh-TW" sz="2000" dirty="0" smtClean="0">
              <a:solidFill>
                <a:srgbClr val="FF0000"/>
              </a:solidFill>
              <a:latin typeface="標楷體" pitchFamily="65" charset="-120"/>
              <a:ea typeface="標楷體" pitchFamily="65" charset="-120"/>
            </a:endParaRPr>
          </a:p>
          <a:p>
            <a:endParaRPr lang="en-US" altLang="zh-TW" sz="2000" dirty="0" smtClean="0">
              <a:latin typeface="標楷體" pitchFamily="65" charset="-120"/>
              <a:ea typeface="標楷體" pitchFamily="65" charset="-120"/>
            </a:endParaRPr>
          </a:p>
          <a:p>
            <a:endParaRPr lang="en-US" altLang="zh-TW" sz="2000" dirty="0" smtClean="0">
              <a:solidFill>
                <a:srgbClr val="FF0000"/>
              </a:solidFill>
              <a:latin typeface="標楷體" pitchFamily="65" charset="-120"/>
              <a:ea typeface="標楷體" pitchFamily="65" charset="-120"/>
            </a:endParaRPr>
          </a:p>
          <a:p>
            <a:endParaRPr lang="zh-TW" altLang="en-US" sz="2000" dirty="0">
              <a:latin typeface="標楷體" pitchFamily="65" charset="-120"/>
              <a:ea typeface="標楷體" pitchFamily="65" charset="-120"/>
            </a:endParaRPr>
          </a:p>
        </p:txBody>
      </p:sp>
    </p:spTree>
    <p:extLst>
      <p:ext uri="{BB962C8B-B14F-4D97-AF65-F5344CB8AC3E}">
        <p14:creationId xmlns:p14="http://schemas.microsoft.com/office/powerpoint/2010/main" val="3394983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latin typeface="Calibri" pitchFamily="34" charset="0"/>
                <a:ea typeface="標楷體" pitchFamily="65" charset="-120"/>
                <a:cs typeface="Calibri" pitchFamily="34" charset="0"/>
              </a:rPr>
              <a:t>OP</a:t>
            </a:r>
            <a:r>
              <a:rPr lang="zh-TW" altLang="en-US" dirty="0">
                <a:latin typeface="標楷體" pitchFamily="65" charset="-120"/>
                <a:ea typeface="標楷體" pitchFamily="65" charset="-120"/>
              </a:rPr>
              <a:t>的基本型態</a:t>
            </a:r>
            <a:endParaRPr lang="zh-TW" altLang="en-US" dirty="0"/>
          </a:p>
        </p:txBody>
      </p:sp>
      <p:sp>
        <p:nvSpPr>
          <p:cNvPr id="4" name="文字版面配置區 4"/>
          <p:cNvSpPr txBox="1">
            <a:spLocks/>
          </p:cNvSpPr>
          <p:nvPr/>
        </p:nvSpPr>
        <p:spPr>
          <a:xfrm>
            <a:off x="457200" y="1855248"/>
            <a:ext cx="4040188" cy="6593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3200" smtClean="0">
                <a:latin typeface="標楷體" pitchFamily="65" charset="-120"/>
                <a:ea typeface="標楷體" pitchFamily="65" charset="-120"/>
              </a:rPr>
              <a:t>開迴路</a:t>
            </a:r>
          </a:p>
          <a:p>
            <a:endParaRPr lang="zh-TW" altLang="en-US" sz="3200" dirty="0"/>
          </a:p>
        </p:txBody>
      </p:sp>
      <p:sp>
        <p:nvSpPr>
          <p:cNvPr id="5" name="內容版面配置區 5"/>
          <p:cNvSpPr>
            <a:spLocks noGrp="1"/>
          </p:cNvSpPr>
          <p:nvPr>
            <p:ph sz="quarter" idx="4294967295"/>
          </p:nvPr>
        </p:nvSpPr>
        <p:spPr>
          <a:xfrm>
            <a:off x="457200" y="2514600"/>
            <a:ext cx="4040188" cy="3845720"/>
          </a:xfrm>
          <a:prstGeom prst="rect">
            <a:avLst/>
          </a:prstGeom>
        </p:spPr>
        <p:txBody>
          <a:bodyPr/>
          <a:lstStyle/>
          <a:p>
            <a:pPr>
              <a:buNone/>
            </a:pPr>
            <a:r>
              <a:rPr lang="zh-TW" altLang="en-US" dirty="0" smtClean="0">
                <a:latin typeface="標楷體" pitchFamily="65" charset="-120"/>
                <a:ea typeface="標楷體" pitchFamily="65" charset="-120"/>
              </a:rPr>
              <a:t>    沒有回授的</a:t>
            </a:r>
            <a:r>
              <a:rPr lang="en-US" altLang="zh-TW" dirty="0" smtClean="0">
                <a:latin typeface="Calibri" pitchFamily="34" charset="0"/>
                <a:ea typeface="標楷體" pitchFamily="65" charset="-120"/>
                <a:cs typeface="Calibri" pitchFamily="34" charset="0"/>
              </a:rPr>
              <a:t>OPA</a:t>
            </a:r>
            <a:r>
              <a:rPr lang="zh-TW" altLang="en-US" dirty="0" smtClean="0">
                <a:latin typeface="標楷體" pitchFamily="65" charset="-120"/>
                <a:ea typeface="標楷體" pitchFamily="65" charset="-120"/>
              </a:rPr>
              <a:t>稱為開迴路，</a:t>
            </a:r>
            <a:r>
              <a:rPr lang="zh-TW" altLang="en-US" dirty="0" smtClean="0">
                <a:solidFill>
                  <a:srgbClr val="FF3300"/>
                </a:solidFill>
                <a:latin typeface="標楷體" pitchFamily="65" charset="-120"/>
                <a:ea typeface="標楷體" pitchFamily="65" charset="-120"/>
              </a:rPr>
              <a:t>開迴路的輸出電壓只有正飽和</a:t>
            </a:r>
            <a:r>
              <a:rPr lang="en-US" altLang="zh-TW" dirty="0" smtClean="0">
                <a:solidFill>
                  <a:srgbClr val="FF3300"/>
                </a:solidFill>
                <a:latin typeface="標楷體" pitchFamily="65" charset="-120"/>
                <a:ea typeface="標楷體" pitchFamily="65" charset="-120"/>
              </a:rPr>
              <a:t>(</a:t>
            </a:r>
            <a:r>
              <a:rPr lang="zh-TW" altLang="en-US" dirty="0" smtClean="0">
                <a:solidFill>
                  <a:srgbClr val="FF3300"/>
                </a:solidFill>
                <a:latin typeface="標楷體" pitchFamily="65" charset="-120"/>
                <a:ea typeface="標楷體" pitchFamily="65" charset="-120"/>
              </a:rPr>
              <a:t>比正電壓源略小</a:t>
            </a:r>
            <a:r>
              <a:rPr lang="en-US" altLang="zh-TW" dirty="0" smtClean="0">
                <a:solidFill>
                  <a:srgbClr val="FF3300"/>
                </a:solidFill>
                <a:latin typeface="標楷體" pitchFamily="65" charset="-120"/>
                <a:ea typeface="標楷體" pitchFamily="65" charset="-120"/>
              </a:rPr>
              <a:t>)</a:t>
            </a:r>
            <a:r>
              <a:rPr lang="zh-TW" altLang="en-US" dirty="0" smtClean="0">
                <a:solidFill>
                  <a:srgbClr val="FF3300"/>
                </a:solidFill>
                <a:latin typeface="標楷體" pitchFamily="65" charset="-120"/>
                <a:ea typeface="標楷體" pitchFamily="65" charset="-120"/>
              </a:rPr>
              <a:t>，及負飽和</a:t>
            </a:r>
            <a:r>
              <a:rPr lang="en-US" altLang="zh-TW" dirty="0" smtClean="0">
                <a:solidFill>
                  <a:srgbClr val="FF3300"/>
                </a:solidFill>
                <a:latin typeface="標楷體" pitchFamily="65" charset="-120"/>
                <a:ea typeface="標楷體" pitchFamily="65" charset="-120"/>
              </a:rPr>
              <a:t>(</a:t>
            </a:r>
            <a:r>
              <a:rPr lang="zh-TW" altLang="en-US" dirty="0" smtClean="0">
                <a:solidFill>
                  <a:srgbClr val="FF3300"/>
                </a:solidFill>
                <a:latin typeface="標楷體" pitchFamily="65" charset="-120"/>
                <a:ea typeface="標楷體" pitchFamily="65" charset="-120"/>
              </a:rPr>
              <a:t>比負電壓源略小</a:t>
            </a:r>
            <a:r>
              <a:rPr lang="en-US" altLang="zh-TW" dirty="0" smtClean="0">
                <a:solidFill>
                  <a:srgbClr val="FF3300"/>
                </a:solidFill>
                <a:latin typeface="標楷體" pitchFamily="65" charset="-120"/>
                <a:ea typeface="標楷體" pitchFamily="65" charset="-120"/>
              </a:rPr>
              <a:t>)</a:t>
            </a:r>
            <a:r>
              <a:rPr lang="zh-TW" altLang="en-US" dirty="0" smtClean="0">
                <a:solidFill>
                  <a:srgbClr val="FF3300"/>
                </a:solidFill>
                <a:latin typeface="標楷體" pitchFamily="65" charset="-120"/>
                <a:ea typeface="標楷體" pitchFamily="65" charset="-120"/>
              </a:rPr>
              <a:t>兩種值</a:t>
            </a:r>
            <a:r>
              <a:rPr lang="zh-TW" altLang="en-US"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pic>
        <p:nvPicPr>
          <p:cNvPr id="6" name="Picture 6" descr="800px-Opampcomparator_svg"/>
          <p:cNvPicPr>
            <a:picLocks noChangeAspect="1" noChangeArrowheads="1"/>
          </p:cNvPicPr>
          <p:nvPr/>
        </p:nvPicPr>
        <p:blipFill>
          <a:blip r:embed="rId2" cstate="print"/>
          <a:srcRect/>
          <a:stretch>
            <a:fillRect/>
          </a:stretch>
        </p:blipFill>
        <p:spPr bwMode="auto">
          <a:xfrm>
            <a:off x="1083731" y="5049045"/>
            <a:ext cx="3529012" cy="1311275"/>
          </a:xfrm>
          <a:prstGeom prst="rect">
            <a:avLst/>
          </a:prstGeom>
          <a:noFill/>
          <a:ln w="9525">
            <a:noFill/>
            <a:miter lim="800000"/>
            <a:headEnd/>
            <a:tailEnd/>
          </a:ln>
        </p:spPr>
      </p:pic>
      <p:sp>
        <p:nvSpPr>
          <p:cNvPr id="7" name="文字版面配置區 6"/>
          <p:cNvSpPr txBox="1">
            <a:spLocks/>
          </p:cNvSpPr>
          <p:nvPr/>
        </p:nvSpPr>
        <p:spPr>
          <a:xfrm>
            <a:off x="4645025" y="1859757"/>
            <a:ext cx="4041775" cy="65484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3200" smtClean="0">
                <a:latin typeface="標楷體" pitchFamily="65" charset="-120"/>
                <a:ea typeface="標楷體" pitchFamily="65" charset="-120"/>
              </a:rPr>
              <a:t>閉迴路</a:t>
            </a:r>
          </a:p>
          <a:p>
            <a:endParaRPr lang="zh-TW" altLang="en-US" sz="3200" dirty="0">
              <a:latin typeface="標楷體" pitchFamily="65" charset="-120"/>
              <a:ea typeface="標楷體" pitchFamily="65" charset="-120"/>
            </a:endParaRPr>
          </a:p>
        </p:txBody>
      </p:sp>
      <p:sp>
        <p:nvSpPr>
          <p:cNvPr id="8" name="內容版面配置區 7"/>
          <p:cNvSpPr>
            <a:spLocks noGrp="1"/>
          </p:cNvSpPr>
          <p:nvPr>
            <p:ph sz="quarter" idx="4294967295"/>
          </p:nvPr>
        </p:nvSpPr>
        <p:spPr>
          <a:xfrm>
            <a:off x="4645025" y="2514600"/>
            <a:ext cx="4041775" cy="3845720"/>
          </a:xfrm>
          <a:prstGeom prst="rect">
            <a:avLst/>
          </a:prstGeom>
        </p:spPr>
        <p:txBody>
          <a:bodyPr/>
          <a:lstStyle/>
          <a:p>
            <a:pPr>
              <a:buNone/>
            </a:pPr>
            <a:r>
              <a:rPr lang="zh-TW" altLang="en-US" dirty="0" smtClean="0">
                <a:latin typeface="標楷體" pitchFamily="65" charset="-120"/>
                <a:ea typeface="標楷體" pitchFamily="65" charset="-120"/>
              </a:rPr>
              <a:t>    有回授的</a:t>
            </a:r>
            <a:r>
              <a:rPr lang="en-US" altLang="zh-TW" dirty="0" smtClean="0">
                <a:latin typeface="Calibri" pitchFamily="34" charset="0"/>
                <a:ea typeface="標楷體" pitchFamily="65" charset="-120"/>
                <a:cs typeface="Calibri" pitchFamily="34" charset="0"/>
              </a:rPr>
              <a:t>OPA</a:t>
            </a:r>
            <a:r>
              <a:rPr lang="zh-TW" altLang="en-US" dirty="0" smtClean="0">
                <a:latin typeface="標楷體" pitchFamily="65" charset="-120"/>
                <a:ea typeface="標楷體" pitchFamily="65" charset="-120"/>
              </a:rPr>
              <a:t>稱為閉迴路，閉迴路又分為</a:t>
            </a:r>
            <a:r>
              <a:rPr lang="zh-TW" altLang="en-US" dirty="0" smtClean="0">
                <a:solidFill>
                  <a:srgbClr val="FF3300"/>
                </a:solidFill>
                <a:latin typeface="標楷體" pitchFamily="65" charset="-120"/>
                <a:ea typeface="標楷體" pitchFamily="65" charset="-120"/>
              </a:rPr>
              <a:t>正回授</a:t>
            </a:r>
            <a:r>
              <a:rPr lang="zh-TW" altLang="en-US" dirty="0" smtClean="0">
                <a:latin typeface="標楷體" pitchFamily="65" charset="-120"/>
                <a:ea typeface="標楷體" pitchFamily="65" charset="-120"/>
              </a:rPr>
              <a:t>及</a:t>
            </a:r>
            <a:r>
              <a:rPr lang="zh-TW" altLang="en-US" dirty="0" smtClean="0">
                <a:solidFill>
                  <a:srgbClr val="FF3300"/>
                </a:solidFill>
                <a:latin typeface="標楷體" pitchFamily="65" charset="-120"/>
                <a:ea typeface="標楷體" pitchFamily="65" charset="-120"/>
              </a:rPr>
              <a:t>負回授</a:t>
            </a:r>
            <a:r>
              <a:rPr lang="zh-TW" altLang="en-US" dirty="0" smtClean="0">
                <a:latin typeface="標楷體" pitchFamily="65" charset="-120"/>
                <a:ea typeface="標楷體" pitchFamily="65" charset="-120"/>
              </a:rPr>
              <a:t>兩種。</a:t>
            </a:r>
            <a:endParaRPr lang="zh-TW" altLang="en-US" dirty="0">
              <a:latin typeface="標楷體" pitchFamily="65" charset="-120"/>
              <a:ea typeface="標楷體" pitchFamily="65" charset="-120"/>
            </a:endParaRPr>
          </a:p>
        </p:txBody>
      </p:sp>
      <p:pic>
        <p:nvPicPr>
          <p:cNvPr id="9" name="Picture 7" descr="負回授"/>
          <p:cNvPicPr>
            <a:picLocks noChangeAspect="1" noChangeArrowheads="1"/>
          </p:cNvPicPr>
          <p:nvPr/>
        </p:nvPicPr>
        <p:blipFill>
          <a:blip r:embed="rId3" cstate="print"/>
          <a:srcRect/>
          <a:stretch>
            <a:fillRect/>
          </a:stretch>
        </p:blipFill>
        <p:spPr bwMode="auto">
          <a:xfrm>
            <a:off x="4427538" y="3933056"/>
            <a:ext cx="4716462" cy="2676525"/>
          </a:xfrm>
          <a:prstGeom prst="rect">
            <a:avLst/>
          </a:prstGeom>
          <a:noFill/>
          <a:ln w="9525">
            <a:noFill/>
            <a:miter lim="800000"/>
            <a:headEnd/>
            <a:tailEnd/>
          </a:ln>
        </p:spPr>
      </p:pic>
    </p:spTree>
    <p:extLst>
      <p:ext uri="{BB962C8B-B14F-4D97-AF65-F5344CB8AC3E}">
        <p14:creationId xmlns:p14="http://schemas.microsoft.com/office/powerpoint/2010/main" val="962746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a:latin typeface="Calibri" pitchFamily="34" charset="0"/>
                <a:ea typeface="標楷體" pitchFamily="65" charset="-120"/>
                <a:cs typeface="Calibri" pitchFamily="34" charset="0"/>
              </a:rPr>
              <a:t>OPA</a:t>
            </a:r>
            <a:r>
              <a:rPr lang="zh-TW" altLang="en-US" dirty="0">
                <a:latin typeface="標楷體" pitchFamily="65" charset="-120"/>
                <a:ea typeface="標楷體" pitchFamily="65" charset="-120"/>
              </a:rPr>
              <a:t>的限制</a:t>
            </a:r>
            <a:endParaRPr lang="zh-TW" altLang="en-US" dirty="0"/>
          </a:p>
        </p:txBody>
      </p:sp>
      <p:sp>
        <p:nvSpPr>
          <p:cNvPr id="4" name="內容版面配置區 7"/>
          <p:cNvSpPr>
            <a:spLocks noGrp="1"/>
          </p:cNvSpPr>
          <p:nvPr>
            <p:ph idx="1"/>
          </p:nvPr>
        </p:nvSpPr>
        <p:spPr>
          <a:xfrm>
            <a:off x="457200" y="1935480"/>
            <a:ext cx="8229600" cy="4389120"/>
          </a:xfrm>
        </p:spPr>
        <p:txBody>
          <a:bodyPr>
            <a:normAutofit lnSpcReduction="10000"/>
          </a:bodyPr>
          <a:lstStyle/>
          <a:p>
            <a:pPr>
              <a:buNone/>
            </a:pPr>
            <a:r>
              <a:rPr lang="zh-TW" altLang="en-US" sz="2800" dirty="0" smtClean="0">
                <a:latin typeface="Calibri" pitchFamily="34" charset="0"/>
                <a:ea typeface="標楷體" pitchFamily="65" charset="-120"/>
                <a:cs typeface="Calibri" pitchFamily="34" charset="0"/>
              </a:rPr>
              <a:t>        </a:t>
            </a:r>
            <a:r>
              <a:rPr lang="en-US" altLang="zh-TW" sz="2400" dirty="0" smtClean="0">
                <a:latin typeface="Calibri" pitchFamily="34" charset="0"/>
                <a:ea typeface="標楷體" pitchFamily="65" charset="-120"/>
                <a:cs typeface="Calibri" pitchFamily="34" charset="0"/>
              </a:rPr>
              <a:t>OPA</a:t>
            </a:r>
            <a:r>
              <a:rPr lang="zh-TW" altLang="en-US" sz="2400" dirty="0" smtClean="0">
                <a:latin typeface="標楷體" pitchFamily="65" charset="-120"/>
                <a:ea typeface="標楷體" pitchFamily="65" charset="-120"/>
              </a:rPr>
              <a:t>本身有</a:t>
            </a:r>
            <a:r>
              <a:rPr lang="zh-TW" altLang="en-US" sz="2400" dirty="0" smtClean="0">
                <a:solidFill>
                  <a:srgbClr val="FF0000"/>
                </a:solidFill>
                <a:latin typeface="標楷體" pitchFamily="65" charset="-120"/>
                <a:ea typeface="標楷體" pitchFamily="65" charset="-120"/>
              </a:rPr>
              <a:t>過電流保護</a:t>
            </a:r>
            <a:r>
              <a:rPr lang="zh-TW" altLang="en-US" sz="2400" dirty="0" smtClean="0">
                <a:latin typeface="標楷體" pitchFamily="65" charset="-120"/>
                <a:ea typeface="標楷體" pitchFamily="65" charset="-120"/>
              </a:rPr>
              <a:t>，即使輸出端短路或是接上太小的負載，造成瞬間電流上昇，有了過電流保護，也不至於造成</a:t>
            </a:r>
            <a:r>
              <a:rPr lang="en-US" altLang="zh-TW" sz="2400" dirty="0" smtClean="0">
                <a:latin typeface="Calibri" pitchFamily="34" charset="0"/>
                <a:ea typeface="標楷體" pitchFamily="65" charset="-120"/>
                <a:cs typeface="Calibri" pitchFamily="34" charset="0"/>
              </a:rPr>
              <a:t>IC</a:t>
            </a:r>
            <a:r>
              <a:rPr lang="zh-TW" altLang="en-US" sz="2400" dirty="0" smtClean="0">
                <a:latin typeface="標楷體" pitchFamily="65" charset="-120"/>
                <a:ea typeface="標楷體" pitchFamily="65" charset="-120"/>
              </a:rPr>
              <a:t>燒毀。</a:t>
            </a:r>
            <a:endParaRPr lang="en-US" altLang="zh-TW" sz="2400" dirty="0" smtClean="0">
              <a:latin typeface="標楷體" pitchFamily="65" charset="-120"/>
              <a:ea typeface="標楷體" pitchFamily="65" charset="-120"/>
            </a:endParaRPr>
          </a:p>
          <a:p>
            <a:pPr>
              <a:buNone/>
            </a:pPr>
            <a:endParaRPr lang="en-US" altLang="zh-TW" sz="2800" dirty="0" smtClean="0">
              <a:latin typeface="標楷體" pitchFamily="65" charset="-120"/>
              <a:ea typeface="標楷體" pitchFamily="65" charset="-120"/>
            </a:endParaRPr>
          </a:p>
          <a:p>
            <a:pPr>
              <a:lnSpc>
                <a:spcPct val="80000"/>
              </a:lnSpc>
              <a:buNone/>
            </a:pPr>
            <a:r>
              <a:rPr lang="zh-TW" altLang="en-US" sz="2400" dirty="0" smtClean="0">
                <a:latin typeface="Calibri" pitchFamily="34" charset="0"/>
                <a:ea typeface="標楷體" pitchFamily="65" charset="-120"/>
                <a:cs typeface="Calibri" pitchFamily="34" charset="0"/>
              </a:rPr>
              <a:t>       </a:t>
            </a:r>
            <a:r>
              <a:rPr lang="en-US" altLang="zh-TW" sz="2400" dirty="0" smtClean="0">
                <a:latin typeface="Calibri" pitchFamily="34" charset="0"/>
                <a:ea typeface="標楷體" pitchFamily="65" charset="-120"/>
                <a:cs typeface="Calibri" pitchFamily="34" charset="0"/>
              </a:rPr>
              <a:t>OPA</a:t>
            </a:r>
            <a:r>
              <a:rPr lang="zh-TW" altLang="en-US" sz="2400" dirty="0" smtClean="0">
                <a:latin typeface="標楷體" pitchFamily="65" charset="-120"/>
                <a:ea typeface="標楷體" pitchFamily="65" charset="-120"/>
              </a:rPr>
              <a:t>固然好用，但也不是萬能的，必須注意以下幾點事項</a:t>
            </a:r>
            <a:r>
              <a:rPr lang="en-US" altLang="zh-TW" sz="2400" dirty="0" smtClean="0">
                <a:latin typeface="標楷體" pitchFamily="65" charset="-120"/>
                <a:ea typeface="標楷體" pitchFamily="65" charset="-120"/>
              </a:rPr>
              <a:t>:</a:t>
            </a:r>
          </a:p>
          <a:p>
            <a:pPr>
              <a:lnSpc>
                <a:spcPct val="80000"/>
              </a:lnSpc>
              <a:buNone/>
            </a:pPr>
            <a:r>
              <a:rPr lang="en-US" altLang="zh-TW" sz="2400" dirty="0" smtClean="0">
                <a:solidFill>
                  <a:srgbClr val="FF3300"/>
                </a:solidFill>
                <a:latin typeface="Calibri" pitchFamily="34" charset="0"/>
                <a:ea typeface="標楷體" pitchFamily="65" charset="-120"/>
                <a:cs typeface="Calibri" pitchFamily="34" charset="0"/>
              </a:rPr>
              <a:t>       1.</a:t>
            </a:r>
            <a:r>
              <a:rPr lang="en-US" altLang="zh-TW" sz="2400" dirty="0" smtClean="0">
                <a:solidFill>
                  <a:srgbClr val="FF3300"/>
                </a:solidFill>
                <a:latin typeface="標楷體" pitchFamily="65" charset="-120"/>
                <a:ea typeface="標楷體" pitchFamily="65" charset="-120"/>
              </a:rPr>
              <a:t> </a:t>
            </a:r>
            <a:r>
              <a:rPr lang="zh-TW" altLang="en-US" sz="2400" dirty="0" smtClean="0">
                <a:solidFill>
                  <a:srgbClr val="FF3300"/>
                </a:solidFill>
                <a:latin typeface="標楷體" pitchFamily="65" charset="-120"/>
                <a:ea typeface="標楷體" pitchFamily="65" charset="-120"/>
              </a:rPr>
              <a:t>輸出電壓及電流要在額定範圍之內。</a:t>
            </a:r>
          </a:p>
          <a:p>
            <a:pPr>
              <a:lnSpc>
                <a:spcPct val="80000"/>
              </a:lnSpc>
              <a:buNone/>
            </a:pPr>
            <a:endParaRPr lang="en-US" altLang="zh-TW" sz="2400" dirty="0" smtClean="0">
              <a:solidFill>
                <a:srgbClr val="FF3300"/>
              </a:solidFill>
              <a:latin typeface="標楷體" pitchFamily="65" charset="-120"/>
              <a:ea typeface="標楷體" pitchFamily="65" charset="-120"/>
            </a:endParaRPr>
          </a:p>
          <a:p>
            <a:pPr>
              <a:lnSpc>
                <a:spcPct val="80000"/>
              </a:lnSpc>
              <a:buNone/>
            </a:pPr>
            <a:r>
              <a:rPr lang="en-US" altLang="zh-TW" sz="2400" dirty="0" smtClean="0">
                <a:solidFill>
                  <a:srgbClr val="FF3300"/>
                </a:solidFill>
                <a:latin typeface="Calibri" pitchFamily="34" charset="0"/>
                <a:ea typeface="標楷體" pitchFamily="65" charset="-120"/>
                <a:cs typeface="Calibri" pitchFamily="34" charset="0"/>
              </a:rPr>
              <a:t>       2. </a:t>
            </a:r>
            <a:r>
              <a:rPr lang="zh-TW" altLang="en-US" sz="2400" dirty="0" smtClean="0">
                <a:solidFill>
                  <a:srgbClr val="FF3300"/>
                </a:solidFill>
                <a:latin typeface="Calibri" pitchFamily="34" charset="0"/>
                <a:ea typeface="標楷體" pitchFamily="65" charset="-120"/>
                <a:cs typeface="Calibri" pitchFamily="34" charset="0"/>
              </a:rPr>
              <a:t> </a:t>
            </a:r>
            <a:r>
              <a:rPr lang="zh-TW" altLang="en-US" sz="2400" dirty="0" smtClean="0">
                <a:solidFill>
                  <a:srgbClr val="FF3300"/>
                </a:solidFill>
                <a:latin typeface="標楷體" pitchFamily="65" charset="-120"/>
                <a:ea typeface="標楷體" pitchFamily="65" charset="-120"/>
              </a:rPr>
              <a:t>輸出訊號的頻率是否太高，</a:t>
            </a:r>
            <a:r>
              <a:rPr lang="zh-TW" altLang="en-US" sz="2400" dirty="0" smtClean="0">
                <a:latin typeface="標楷體" pitchFamily="65" charset="-120"/>
                <a:ea typeface="標楷體" pitchFamily="65" charset="-120"/>
              </a:rPr>
              <a:t>簡單來講就是要符合</a:t>
            </a:r>
            <a:r>
              <a:rPr lang="en-US" altLang="zh-TW" sz="2400" dirty="0" smtClean="0">
                <a:latin typeface="Calibri" pitchFamily="34" charset="0"/>
                <a:ea typeface="標楷體" pitchFamily="65" charset="-120"/>
                <a:cs typeface="Calibri" pitchFamily="34" charset="0"/>
              </a:rPr>
              <a:t>Item</a:t>
            </a:r>
          </a:p>
          <a:p>
            <a:pPr>
              <a:lnSpc>
                <a:spcPct val="80000"/>
              </a:lnSpc>
              <a:buNone/>
            </a:pPr>
            <a:r>
              <a:rPr lang="en-US" altLang="zh-TW" sz="2400" dirty="0" smtClean="0">
                <a:latin typeface="Calibri" pitchFamily="34" charset="0"/>
                <a:ea typeface="標楷體" pitchFamily="65" charset="-120"/>
                <a:cs typeface="Calibri" pitchFamily="34" charset="0"/>
              </a:rPr>
              <a:t>           </a:t>
            </a:r>
            <a:r>
              <a:rPr lang="zh-TW" altLang="en-US" sz="2400" dirty="0" smtClean="0">
                <a:latin typeface="標楷體" pitchFamily="65" charset="-120"/>
                <a:ea typeface="標楷體" pitchFamily="65" charset="-120"/>
              </a:rPr>
              <a:t>的</a:t>
            </a:r>
            <a:r>
              <a:rPr lang="en-US" altLang="zh-TW" sz="2400" dirty="0" smtClean="0">
                <a:latin typeface="Calibri" pitchFamily="34" charset="0"/>
                <a:ea typeface="標楷體" pitchFamily="65" charset="-120"/>
                <a:cs typeface="Calibri" pitchFamily="34" charset="0"/>
              </a:rPr>
              <a:t>BW</a:t>
            </a:r>
            <a:r>
              <a:rPr lang="zh-TW" altLang="en-US" sz="2400" dirty="0" smtClean="0">
                <a:latin typeface="標楷體" pitchFamily="65" charset="-120"/>
                <a:ea typeface="標楷體" pitchFamily="65" charset="-120"/>
              </a:rPr>
              <a:t>限制，這也是挑選</a:t>
            </a:r>
            <a:r>
              <a:rPr lang="en-US" altLang="zh-TW" sz="2400" dirty="0" smtClean="0">
                <a:latin typeface="Calibri" pitchFamily="34" charset="0"/>
                <a:ea typeface="標楷體" pitchFamily="65" charset="-120"/>
                <a:cs typeface="Calibri" pitchFamily="34" charset="0"/>
              </a:rPr>
              <a:t>OPA</a:t>
            </a:r>
            <a:r>
              <a:rPr lang="zh-TW" altLang="en-US" sz="2400" dirty="0" smtClean="0">
                <a:latin typeface="標楷體" pitchFamily="65" charset="-120"/>
                <a:ea typeface="標楷體" pitchFamily="65" charset="-120"/>
              </a:rPr>
              <a:t>的重點。</a:t>
            </a:r>
            <a:endParaRPr lang="en-US" altLang="zh-TW" sz="2400" dirty="0" smtClean="0">
              <a:latin typeface="標楷體" pitchFamily="65" charset="-120"/>
              <a:ea typeface="標楷體" pitchFamily="65" charset="-120"/>
            </a:endParaRPr>
          </a:p>
          <a:p>
            <a:pPr>
              <a:lnSpc>
                <a:spcPct val="80000"/>
              </a:lnSpc>
              <a:buNone/>
            </a:pPr>
            <a:endParaRPr lang="zh-TW" altLang="en-US" sz="2400" dirty="0" smtClean="0">
              <a:latin typeface="標楷體" pitchFamily="65" charset="-120"/>
              <a:ea typeface="標楷體" pitchFamily="65" charset="-120"/>
            </a:endParaRPr>
          </a:p>
          <a:p>
            <a:pPr>
              <a:lnSpc>
                <a:spcPct val="80000"/>
              </a:lnSpc>
              <a:buNone/>
            </a:pPr>
            <a:r>
              <a:rPr lang="en-US" altLang="zh-TW" sz="2400" dirty="0" smtClean="0">
                <a:solidFill>
                  <a:srgbClr val="FF3300"/>
                </a:solidFill>
                <a:latin typeface="Calibri" pitchFamily="34" charset="0"/>
                <a:ea typeface="標楷體" pitchFamily="65" charset="-120"/>
                <a:cs typeface="Calibri" pitchFamily="34" charset="0"/>
              </a:rPr>
              <a:t>       3. </a:t>
            </a:r>
            <a:r>
              <a:rPr lang="zh-TW" altLang="en-US" sz="2400" dirty="0" smtClean="0">
                <a:solidFill>
                  <a:srgbClr val="FF3300"/>
                </a:solidFill>
                <a:latin typeface="Calibri" pitchFamily="34" charset="0"/>
                <a:ea typeface="標楷體" pitchFamily="65" charset="-120"/>
                <a:cs typeface="Calibri" pitchFamily="34" charset="0"/>
              </a:rPr>
              <a:t> </a:t>
            </a:r>
            <a:r>
              <a:rPr lang="en-US" altLang="zh-TW" sz="2400" dirty="0" smtClean="0">
                <a:solidFill>
                  <a:srgbClr val="FF3300"/>
                </a:solidFill>
                <a:latin typeface="Calibri" pitchFamily="34" charset="0"/>
                <a:ea typeface="標楷體" pitchFamily="65" charset="-120"/>
                <a:cs typeface="Calibri" pitchFamily="34" charset="0"/>
              </a:rPr>
              <a:t>OPA</a:t>
            </a:r>
            <a:r>
              <a:rPr lang="zh-TW" altLang="en-US" sz="2400" dirty="0" smtClean="0">
                <a:solidFill>
                  <a:srgbClr val="FF3300"/>
                </a:solidFill>
                <a:latin typeface="標楷體" pitchFamily="65" charset="-120"/>
                <a:ea typeface="標楷體" pitchFamily="65" charset="-120"/>
              </a:rPr>
              <a:t>本身的精準度是否符合要求。</a:t>
            </a:r>
          </a:p>
          <a:p>
            <a:pPr>
              <a:buNone/>
            </a:pP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3077423244"/>
      </p:ext>
    </p:extLst>
  </p:cSld>
  <p:clrMapOvr>
    <a:masterClrMapping/>
  </p:clrMapOvr>
</p:sld>
</file>

<file path=ppt/theme/theme1.xml><?xml version="1.0" encoding="utf-8"?>
<a:theme xmlns:a="http://schemas.openxmlformats.org/drawingml/2006/main" name="Office Theme">
  <a:themeElements>
    <a:clrScheme name="Office 佈景主題">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佈景主題">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部長Style</Template>
  <TotalTime>5017</TotalTime>
  <Words>865</Words>
  <Application>Microsoft Office PowerPoint</Application>
  <PresentationFormat>如螢幕大小 (4:3)</PresentationFormat>
  <Paragraphs>74</Paragraphs>
  <Slides>10</Slides>
  <Notes>0</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10</vt:i4>
      </vt:variant>
    </vt:vector>
  </HeadingPairs>
  <TitlesOfParts>
    <vt:vector size="19" baseType="lpstr">
      <vt:lpstr>MS PGothic</vt:lpstr>
      <vt:lpstr>微軟正黑體</vt:lpstr>
      <vt:lpstr>新細明體</vt:lpstr>
      <vt:lpstr>標楷體</vt:lpstr>
      <vt:lpstr>Arial</vt:lpstr>
      <vt:lpstr>Calibri</vt:lpstr>
      <vt:lpstr>Calibri Light</vt:lpstr>
      <vt:lpstr>Tahoma</vt:lpstr>
      <vt:lpstr>Office Theme</vt:lpstr>
      <vt:lpstr>PowerPoint 簡報</vt:lpstr>
      <vt:lpstr>什麼是OP?</vt:lpstr>
      <vt:lpstr>單電源及雙電源OP</vt:lpstr>
      <vt:lpstr>OPA結構方塊圖</vt:lpstr>
      <vt:lpstr>PowerPoint 簡報</vt:lpstr>
      <vt:lpstr>OPA基本模型</vt:lpstr>
      <vt:lpstr>OPA的理想特性</vt:lpstr>
      <vt:lpstr>OP的基本型態</vt:lpstr>
      <vt:lpstr>OPA的限制</vt:lpstr>
      <vt:lpstr>欲知詳情請洽...</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Alvin Hsiao</dc:creator>
  <cp:lastModifiedBy>jesper</cp:lastModifiedBy>
  <cp:revision>221</cp:revision>
  <dcterms:created xsi:type="dcterms:W3CDTF">2015-07-07T03:03:50Z</dcterms:created>
  <dcterms:modified xsi:type="dcterms:W3CDTF">2017-11-16T03:28:21Z</dcterms:modified>
</cp:coreProperties>
</file>