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273" r:id="rId2"/>
    <p:sldId id="285" r:id="rId3"/>
    <p:sldId id="287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295" r:id="rId12"/>
    <p:sldId id="286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CFF"/>
    <a:srgbClr val="FFFFCC"/>
    <a:srgbClr val="9ED3C5"/>
    <a:srgbClr val="CCDED6"/>
    <a:srgbClr val="E7EFEC"/>
    <a:srgbClr val="CFE6B0"/>
    <a:srgbClr val="9BFF9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782" autoAdjust="0"/>
  </p:normalViewPr>
  <p:slideViewPr>
    <p:cSldViewPr snapToGrid="0">
      <p:cViewPr varScale="1">
        <p:scale>
          <a:sx n="71" d="100"/>
          <a:sy n="71" d="100"/>
        </p:scale>
        <p:origin x="1786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120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EEA18-3A7A-4F36-A899-FD335AEC4EE3}" type="datetimeFigureOut">
              <a:rPr lang="zh-TW" altLang="en-US" smtClean="0"/>
              <a:pPr/>
              <a:t>2017/3/16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47FC03-BD11-46F7-BB46-216A9E6B3B1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22842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896AAC-9733-4066-97DC-D9BEB9D03DB0}" type="datetimeFigureOut">
              <a:rPr lang="zh-TW" altLang="en-US" smtClean="0"/>
              <a:pPr/>
              <a:t>2017/3/16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97C462-C859-43A2-801E-9EBB38ED199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24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C462-C859-43A2-801E-9EBB38ED199C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35770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在規格書上目前僅標示</a:t>
            </a:r>
            <a:r>
              <a:rPr lang="en-US" altLang="zh-TW" dirty="0" smtClean="0"/>
              <a:t>VROUT</a:t>
            </a:r>
            <a:r>
              <a:rPr lang="zh-TW" altLang="en-US" dirty="0" smtClean="0"/>
              <a:t>為</a:t>
            </a:r>
            <a:r>
              <a:rPr lang="en-US" altLang="zh-TW" dirty="0" smtClean="0"/>
              <a:t>3.3V LDO</a:t>
            </a:r>
            <a:r>
              <a:rPr lang="zh-TW" altLang="en-US" dirty="0" smtClean="0"/>
              <a:t>，</a:t>
            </a:r>
            <a:r>
              <a:rPr lang="en-US" altLang="zh-TW" dirty="0" smtClean="0"/>
              <a:t>RICOH</a:t>
            </a:r>
            <a:r>
              <a:rPr lang="zh-TW" altLang="en-US" dirty="0" smtClean="0"/>
              <a:t>私底下表示為</a:t>
            </a:r>
            <a:r>
              <a:rPr lang="en-US" altLang="zh-TW" dirty="0" smtClean="0"/>
              <a:t>2.9V~3.75V</a:t>
            </a:r>
            <a:r>
              <a:rPr lang="zh-TW" altLang="en-US" dirty="0" smtClean="0"/>
              <a:t>可調，但需考量到總量來評估是否符合生產成本，最好是先和</a:t>
            </a:r>
            <a:r>
              <a:rPr lang="en-US" altLang="zh-TW" dirty="0" smtClean="0"/>
              <a:t>RICOH</a:t>
            </a:r>
            <a:r>
              <a:rPr lang="zh-TW" altLang="en-US" dirty="0" smtClean="0"/>
              <a:t>討論再向客戶回報。</a:t>
            </a:r>
            <a:endParaRPr lang="en-US" altLang="zh-TW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IOUT</a:t>
            </a:r>
            <a:r>
              <a:rPr lang="zh-TW" altLang="en-US" dirty="0" smtClean="0"/>
              <a:t>可提供</a:t>
            </a:r>
            <a:r>
              <a:rPr lang="en-US" altLang="zh-TW" dirty="0" smtClean="0"/>
              <a:t>1.5mA~2mA</a:t>
            </a:r>
            <a:r>
              <a:rPr lang="zh-TW" altLang="en-US" dirty="0" smtClean="0"/>
              <a:t>給後端裝置使用，</a:t>
            </a:r>
            <a:r>
              <a:rPr lang="en-US" altLang="zh-TW" dirty="0" smtClean="0"/>
              <a:t>Maximum Rating</a:t>
            </a:r>
            <a:r>
              <a:rPr lang="zh-TW" altLang="en-US" dirty="0" smtClean="0"/>
              <a:t>為</a:t>
            </a:r>
            <a:r>
              <a:rPr lang="en-US" altLang="zh-TW" dirty="0" smtClean="0"/>
              <a:t>3mA</a:t>
            </a:r>
            <a:r>
              <a:rPr lang="zh-TW" altLang="en-US" dirty="0" smtClean="0"/>
              <a:t>，相較於</a:t>
            </a:r>
            <a:r>
              <a:rPr lang="en-US" altLang="zh-TW" dirty="0" smtClean="0"/>
              <a:t>MM3625</a:t>
            </a:r>
            <a:r>
              <a:rPr lang="zh-TW" altLang="en-US" dirty="0" smtClean="0"/>
              <a:t>和</a:t>
            </a:r>
            <a:r>
              <a:rPr lang="en-US" altLang="zh-TW" dirty="0" smtClean="0"/>
              <a:t>bq2960</a:t>
            </a:r>
            <a:r>
              <a:rPr lang="zh-TW" altLang="en-US" dirty="0" smtClean="0"/>
              <a:t>的</a:t>
            </a:r>
            <a:r>
              <a:rPr lang="en-US" altLang="zh-TW" dirty="0" smtClean="0"/>
              <a:t>IOUT</a:t>
            </a:r>
            <a:r>
              <a:rPr lang="zh-TW" altLang="en-US" dirty="0" smtClean="0"/>
              <a:t>規格，</a:t>
            </a:r>
            <a:r>
              <a:rPr lang="en-US" altLang="zh-TW" dirty="0" smtClean="0"/>
              <a:t>R5439K</a:t>
            </a:r>
            <a:r>
              <a:rPr lang="zh-TW" altLang="en-US" dirty="0" smtClean="0"/>
              <a:t>明顯較有優勢。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C462-C859-43A2-801E-9EBB38ED199C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10415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C462-C859-43A2-801E-9EBB38ED199C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632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C462-C859-43A2-801E-9EBB38ED199C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292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‧</a:t>
            </a:r>
            <a:r>
              <a:rPr lang="zh-TW" altLang="en-US" dirty="0" smtClean="0"/>
              <a:t>有些</a:t>
            </a:r>
            <a:r>
              <a:rPr lang="en-US" altLang="zh-TW" dirty="0" smtClean="0"/>
              <a:t>Pack</a:t>
            </a:r>
            <a:r>
              <a:rPr lang="zh-TW" altLang="en-US" dirty="0" smtClean="0"/>
              <a:t>廠自己有做</a:t>
            </a:r>
            <a:r>
              <a:rPr lang="en-US" altLang="zh-TW" dirty="0" smtClean="0"/>
              <a:t>cell</a:t>
            </a:r>
            <a:r>
              <a:rPr lang="zh-TW" altLang="en-US" dirty="0" smtClean="0"/>
              <a:t>，為了降低</a:t>
            </a:r>
            <a:r>
              <a:rPr lang="en-US" altLang="zh-TW" dirty="0" smtClean="0"/>
              <a:t>Total</a:t>
            </a:r>
            <a:r>
              <a:rPr lang="en-US" altLang="zh-TW" baseline="0" dirty="0" smtClean="0"/>
              <a:t> BOM Cost</a:t>
            </a:r>
            <a:r>
              <a:rPr lang="zh-TW" altLang="en-US" dirty="0" smtClean="0"/>
              <a:t>，常會在</a:t>
            </a:r>
            <a:r>
              <a:rPr lang="en-US" altLang="zh-TW" dirty="0" smtClean="0"/>
              <a:t>cell</a:t>
            </a:r>
            <a:r>
              <a:rPr lang="zh-TW" altLang="en-US" dirty="0" smtClean="0"/>
              <a:t>端加上</a:t>
            </a:r>
            <a:r>
              <a:rPr lang="en-US" altLang="zh-TW" dirty="0" smtClean="0"/>
              <a:t>PTC</a:t>
            </a:r>
            <a:r>
              <a:rPr lang="zh-TW" altLang="en-US" dirty="0" smtClean="0"/>
              <a:t>或</a:t>
            </a:r>
            <a:r>
              <a:rPr lang="en-US" altLang="zh-TW" dirty="0" smtClean="0"/>
              <a:t>breaker</a:t>
            </a:r>
            <a:r>
              <a:rPr lang="zh-TW" altLang="en-US" dirty="0" smtClean="0"/>
              <a:t>來取代二次保護</a:t>
            </a:r>
            <a:r>
              <a:rPr lang="en-US" altLang="zh-TW" dirty="0" smtClean="0"/>
              <a:t>IC+SCP(</a:t>
            </a:r>
            <a:r>
              <a:rPr kumimoji="1" lang="en-US" altLang="zh-TW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Self Control Protector</a:t>
            </a:r>
            <a:r>
              <a:rPr lang="en-US" altLang="zh-TW" dirty="0" smtClean="0"/>
              <a:t>)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en-US" altLang="zh-TW" dirty="0" smtClean="0"/>
              <a:t>‧</a:t>
            </a:r>
            <a:r>
              <a:rPr lang="zh-TW" altLang="en-US" dirty="0" smtClean="0"/>
              <a:t>最近部分台灣客戶會使用另一顆一次保護</a:t>
            </a:r>
            <a:r>
              <a:rPr lang="en-US" altLang="zh-TW" dirty="0" smtClean="0"/>
              <a:t>IC</a:t>
            </a:r>
            <a:r>
              <a:rPr lang="zh-TW" altLang="en-US" dirty="0" smtClean="0"/>
              <a:t>的過充電壓保護功能</a:t>
            </a:r>
            <a:r>
              <a:rPr lang="en-US" altLang="zh-TW" dirty="0" smtClean="0"/>
              <a:t>+MOSFET</a:t>
            </a:r>
            <a:r>
              <a:rPr lang="zh-TW" altLang="en-US" dirty="0" smtClean="0"/>
              <a:t>來取代二次保護</a:t>
            </a:r>
            <a:r>
              <a:rPr lang="en-US" altLang="zh-TW" dirty="0" smtClean="0"/>
              <a:t>IC+SCP(</a:t>
            </a:r>
            <a:r>
              <a:rPr lang="zh-TW" altLang="en-US" dirty="0" smtClean="0"/>
              <a:t>僅於一串應用上</a:t>
            </a:r>
            <a:r>
              <a:rPr lang="en-US" altLang="zh-TW" dirty="0" smtClean="0"/>
              <a:t>, ex: R5480 x 2pcs</a:t>
            </a:r>
            <a:r>
              <a:rPr lang="en-US" altLang="zh-TW" baseline="0" dirty="0" smtClean="0"/>
              <a:t>  or R5486 x 2pcs)</a:t>
            </a:r>
          </a:p>
          <a:p>
            <a:r>
              <a:rPr lang="zh-TW" altLang="en-US" baseline="0" dirty="0" smtClean="0"/>
              <a:t>    ，主要也為了</a:t>
            </a:r>
            <a:r>
              <a:rPr lang="en-US" altLang="zh-TW" baseline="0" dirty="0" smtClean="0"/>
              <a:t>cost down</a:t>
            </a:r>
            <a:r>
              <a:rPr lang="zh-TW" altLang="en-US" baseline="0" dirty="0" smtClean="0"/>
              <a:t>。</a:t>
            </a:r>
            <a:endParaRPr lang="en-US" altLang="zh-TW" baseline="0" dirty="0" smtClean="0"/>
          </a:p>
          <a:p>
            <a:r>
              <a:rPr lang="zh-TW" altLang="en-US" baseline="0" dirty="0" smtClean="0"/>
              <a:t>以上兩點皆為可恢復式保護，</a:t>
            </a:r>
            <a:r>
              <a:rPr lang="zh-TW" altLang="en-US" dirty="0" smtClean="0"/>
              <a:t>無法讓</a:t>
            </a:r>
            <a:r>
              <a:rPr lang="en-US" altLang="zh-TW" dirty="0" smtClean="0"/>
              <a:t>Pack</a:t>
            </a:r>
            <a:r>
              <a:rPr lang="zh-TW" altLang="en-US" dirty="0" smtClean="0"/>
              <a:t>造成永久性失效</a:t>
            </a:r>
            <a:r>
              <a:rPr lang="zh-TW" altLang="en-US" baseline="0" dirty="0" smtClean="0"/>
              <a:t>。</a:t>
            </a:r>
            <a:endParaRPr lang="en-US" altLang="zh-TW" baseline="0" dirty="0" smtClean="0"/>
          </a:p>
          <a:p>
            <a:r>
              <a:rPr lang="zh-TW" altLang="en-US" baseline="0" dirty="0" smtClean="0"/>
              <a:t>另外應注意挑選二次保護</a:t>
            </a:r>
            <a:r>
              <a:rPr lang="en-US" altLang="zh-TW" baseline="0" dirty="0" smtClean="0"/>
              <a:t>IC</a:t>
            </a:r>
            <a:r>
              <a:rPr lang="zh-TW" altLang="en-US" baseline="0" dirty="0" smtClean="0"/>
              <a:t>時，</a:t>
            </a:r>
            <a:r>
              <a:rPr lang="en-US" altLang="zh-TW" baseline="0" dirty="0" smtClean="0"/>
              <a:t>VDET1</a:t>
            </a:r>
            <a:r>
              <a:rPr lang="zh-TW" altLang="en-US" baseline="0" dirty="0" smtClean="0"/>
              <a:t>的最小值需大於一次保護</a:t>
            </a:r>
            <a:r>
              <a:rPr lang="en-US" altLang="zh-TW" baseline="0" dirty="0" smtClean="0"/>
              <a:t>IC VDET1</a:t>
            </a:r>
            <a:r>
              <a:rPr lang="zh-TW" altLang="en-US" baseline="0" dirty="0" smtClean="0"/>
              <a:t>的最大值，避免在一次保護還可工作時就燒毀</a:t>
            </a:r>
            <a:r>
              <a:rPr lang="en-US" altLang="zh-TW" baseline="0" dirty="0" smtClean="0"/>
              <a:t>SCP</a:t>
            </a:r>
            <a:r>
              <a:rPr lang="zh-TW" altLang="en-US" baseline="0" dirty="0" smtClean="0"/>
              <a:t>。</a:t>
            </a:r>
            <a:endParaRPr lang="en-US" altLang="zh-TW" baseline="0" dirty="0" smtClean="0"/>
          </a:p>
          <a:p>
            <a:r>
              <a:rPr lang="zh-TW" altLang="en-US" baseline="0" dirty="0" smtClean="0"/>
              <a:t>設計線路時，可在二次保護</a:t>
            </a:r>
            <a:r>
              <a:rPr lang="en-US" altLang="zh-TW" baseline="0" dirty="0" smtClean="0"/>
              <a:t>IC COUT</a:t>
            </a:r>
            <a:r>
              <a:rPr lang="zh-TW" altLang="en-US" baseline="0" dirty="0" smtClean="0"/>
              <a:t>後端的</a:t>
            </a:r>
            <a:r>
              <a:rPr lang="en-US" altLang="zh-TW" baseline="0" dirty="0" smtClean="0"/>
              <a:t>MOSFET</a:t>
            </a:r>
            <a:r>
              <a:rPr lang="zh-TW" altLang="en-US" baseline="0" dirty="0" smtClean="0"/>
              <a:t>和</a:t>
            </a:r>
            <a:r>
              <a:rPr lang="en-US" altLang="zh-TW" baseline="0" dirty="0" smtClean="0"/>
              <a:t>SCP</a:t>
            </a:r>
            <a:r>
              <a:rPr lang="zh-TW" altLang="en-US" baseline="0" dirty="0" smtClean="0"/>
              <a:t>之間預留一顆</a:t>
            </a:r>
            <a:r>
              <a:rPr lang="en-US" altLang="zh-TW" baseline="0" dirty="0" smtClean="0"/>
              <a:t>0</a:t>
            </a:r>
            <a:r>
              <a:rPr lang="el-GR" altLang="zh-TW" baseline="0" dirty="0" smtClean="0"/>
              <a:t>Ω</a:t>
            </a:r>
            <a:r>
              <a:rPr lang="zh-TW" altLang="en-US" baseline="0" dirty="0" smtClean="0"/>
              <a:t>電阻的位置，在測試時先將</a:t>
            </a:r>
            <a:r>
              <a:rPr lang="en-US" altLang="zh-TW" baseline="0" dirty="0" smtClean="0"/>
              <a:t>0</a:t>
            </a:r>
            <a:r>
              <a:rPr lang="el-GR" altLang="zh-TW" baseline="0" dirty="0" smtClean="0"/>
              <a:t>Ω</a:t>
            </a:r>
            <a:r>
              <a:rPr lang="zh-TW" altLang="en-US" baseline="0" dirty="0" smtClean="0"/>
              <a:t>移除，出貨前再將</a:t>
            </a:r>
            <a:r>
              <a:rPr lang="en-US" altLang="zh-TW" baseline="0" dirty="0" smtClean="0"/>
              <a:t>0</a:t>
            </a:r>
            <a:r>
              <a:rPr lang="el-GR" altLang="zh-TW" baseline="0" dirty="0" smtClean="0"/>
              <a:t>Ω</a:t>
            </a:r>
            <a:r>
              <a:rPr lang="zh-TW" altLang="en-US" baseline="0" dirty="0" smtClean="0"/>
              <a:t>上件，避免測試時不小心燒毀</a:t>
            </a:r>
            <a:r>
              <a:rPr lang="en-US" altLang="zh-TW" baseline="0" dirty="0" smtClean="0"/>
              <a:t>SCP</a:t>
            </a:r>
            <a:r>
              <a:rPr lang="zh-TW" altLang="en-US" baseline="0" dirty="0" smtClean="0"/>
              <a:t>增加成本。</a:t>
            </a:r>
            <a:endParaRPr lang="zh-TW" altLang="en-US" dirty="0" smtClean="0"/>
          </a:p>
          <a:p>
            <a:endParaRPr lang="zh-TW" altLang="en-US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C462-C859-43A2-801E-9EBB38ED199C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4085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R5437L</a:t>
            </a:r>
            <a:r>
              <a:rPr lang="zh-TW" altLang="en-US" dirty="0" smtClean="0"/>
              <a:t>和</a:t>
            </a:r>
            <a:r>
              <a:rPr lang="en-US" altLang="zh-TW" dirty="0" smtClean="0"/>
              <a:t>R5438L</a:t>
            </a:r>
            <a:r>
              <a:rPr lang="zh-TW" altLang="en-US" baseline="0" dirty="0" smtClean="0"/>
              <a:t>規格相同，但</a:t>
            </a:r>
            <a:r>
              <a:rPr lang="en-US" altLang="zh-TW" baseline="0" dirty="0" smtClean="0"/>
              <a:t>Pin layout</a:t>
            </a:r>
            <a:r>
              <a:rPr lang="zh-TW" altLang="en-US" baseline="0" dirty="0" smtClean="0"/>
              <a:t>不一樣</a:t>
            </a:r>
            <a:endParaRPr lang="en-US" altLang="zh-TW" baseline="0" dirty="0" smtClean="0"/>
          </a:p>
          <a:p>
            <a:r>
              <a:rPr lang="zh-TW" altLang="en-US" baseline="0" dirty="0" smtClean="0"/>
              <a:t>有些台灣客戶會使用</a:t>
            </a:r>
            <a:r>
              <a:rPr lang="en-US" altLang="zh-TW" baseline="0" dirty="0" smtClean="0"/>
              <a:t>TI FG</a:t>
            </a:r>
            <a:r>
              <a:rPr lang="zh-TW" altLang="en-US" baseline="0" dirty="0" smtClean="0"/>
              <a:t>內的</a:t>
            </a:r>
            <a:r>
              <a:rPr lang="en-US" altLang="zh-TW" baseline="0" dirty="0" smtClean="0"/>
              <a:t>3.3V LDO</a:t>
            </a:r>
            <a:r>
              <a:rPr lang="zh-TW" altLang="en-US" baseline="0" dirty="0" smtClean="0"/>
              <a:t>支援</a:t>
            </a:r>
            <a:r>
              <a:rPr lang="en-US" altLang="zh-TW" baseline="0" dirty="0" smtClean="0"/>
              <a:t>RTC</a:t>
            </a:r>
            <a:r>
              <a:rPr lang="zh-TW" altLang="en-US" baseline="0" dirty="0" smtClean="0"/>
              <a:t>，但會較耗電。</a:t>
            </a:r>
            <a:endParaRPr lang="zh-TW" altLang="en-US" dirty="0" smtClean="0"/>
          </a:p>
          <a:p>
            <a:endParaRPr lang="zh-TW" altLang="en-US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C462-C859-43A2-801E-9EBB38ED199C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2459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一般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Switching(Pulse)</a:t>
            </a:r>
            <a:r>
              <a:rPr lang="en-US" altLang="zh-TW" sz="1200" baseline="0" dirty="0" smtClean="0">
                <a:latin typeface="微軟正黑體" pitchFamily="34" charset="-120"/>
                <a:ea typeface="微軟正黑體" pitchFamily="34" charset="-120"/>
              </a:rPr>
              <a:t> charger</a:t>
            </a:r>
            <a:r>
              <a:rPr lang="zh-TW" altLang="en-US" sz="1200" baseline="0" dirty="0" smtClean="0">
                <a:latin typeface="微軟正黑體" pitchFamily="34" charset="-120"/>
                <a:ea typeface="微軟正黑體" pitchFamily="34" charset="-120"/>
              </a:rPr>
              <a:t>的</a:t>
            </a:r>
            <a:r>
              <a:rPr lang="en-US" altLang="zh-TW" sz="1200" baseline="0" dirty="0" smtClean="0">
                <a:latin typeface="微軟正黑體" pitchFamily="34" charset="-120"/>
                <a:ea typeface="微軟正黑體" pitchFamily="34" charset="-120"/>
              </a:rPr>
              <a:t>Low duty</a:t>
            </a:r>
            <a:r>
              <a:rPr lang="zh-TW" altLang="en-US" sz="1200" baseline="0" dirty="0" smtClean="0">
                <a:latin typeface="微軟正黑體" pitchFamily="34" charset="-120"/>
                <a:ea typeface="微軟正黑體" pitchFamily="34" charset="-120"/>
              </a:rPr>
              <a:t>是大於</a:t>
            </a:r>
            <a:r>
              <a:rPr lang="en-US" altLang="zh-TW" sz="1200" baseline="0" dirty="0" smtClean="0">
                <a:latin typeface="微軟正黑體" pitchFamily="34" charset="-120"/>
                <a:ea typeface="微軟正黑體" pitchFamily="34" charset="-120"/>
              </a:rPr>
              <a:t>16ms</a:t>
            </a:r>
            <a:r>
              <a:rPr lang="zh-TW" altLang="en-US" sz="1200" baseline="0" dirty="0" smtClean="0"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而在此張圖表中可以知道</a:t>
            </a:r>
            <a:r>
              <a:rPr lang="zh-TW" altLang="en-US" sz="12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en-US" altLang="zh-TW" sz="12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Timer reset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最主要的目的是在偵測</a:t>
            </a:r>
            <a:r>
              <a:rPr lang="en-US" altLang="zh-TW" sz="12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Low duty(</a:t>
            </a:r>
            <a:r>
              <a:rPr lang="zh-TW" altLang="en-US" sz="12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如圖紅線</a:t>
            </a:r>
            <a:r>
              <a:rPr lang="en-US" altLang="zh-TW" sz="12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en-US" sz="12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，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當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Low</a:t>
            </a:r>
            <a:r>
              <a:rPr lang="en-US" altLang="zh-TW" sz="1200" baseline="0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duty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小於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16ms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，表示不是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Charger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所造成的，當過充電壓發生並經過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delay time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後，</a:t>
            </a:r>
            <a:r>
              <a:rPr lang="en-US" altLang="zh-TW" sz="1200" dirty="0" err="1" smtClean="0">
                <a:latin typeface="微軟正黑體" pitchFamily="34" charset="-120"/>
                <a:ea typeface="微軟正黑體" pitchFamily="34" charset="-120"/>
              </a:rPr>
              <a:t>Cout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輸出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H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導通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MOSFET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去燒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Fuse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1200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C462-C859-43A2-801E-9EBB38ED199C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8597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當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Low</a:t>
            </a:r>
            <a:r>
              <a:rPr lang="en-US" altLang="zh-TW" sz="1200" baseline="0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duty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大於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16ms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，就把它當作是正常的充電，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Timer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會自動的</a:t>
            </a:r>
            <a:r>
              <a:rPr lang="en-US" altLang="zh-TW" sz="12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reset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，所以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delay time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會自動重新計數，</a:t>
            </a:r>
            <a:r>
              <a:rPr lang="en-US" altLang="zh-TW" sz="1200" dirty="0" err="1" smtClean="0">
                <a:latin typeface="微軟正黑體" pitchFamily="34" charset="-120"/>
                <a:ea typeface="微軟正黑體" pitchFamily="34" charset="-120"/>
              </a:rPr>
              <a:t>Cout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就不會輸出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H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導通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MOSFET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去燒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Fuse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，可讓</a:t>
            </a:r>
            <a:r>
              <a:rPr lang="en-US" altLang="zh-TW" sz="1200" dirty="0" smtClean="0">
                <a:latin typeface="微軟正黑體" pitchFamily="34" charset="-120"/>
                <a:ea typeface="微軟正黑體" pitchFamily="34" charset="-120"/>
              </a:rPr>
              <a:t>Charger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持續對電池充電並充飽，</a:t>
            </a:r>
            <a:r>
              <a:rPr lang="zh-TW" altLang="en-US" sz="12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避免誤動作</a:t>
            </a:r>
            <a:r>
              <a:rPr lang="zh-TW" altLang="en-US" sz="12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1200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C462-C859-43A2-801E-9EBB38ED199C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50879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R5439K</a:t>
            </a:r>
            <a:r>
              <a:rPr lang="zh-TW" altLang="en-US" dirty="0" smtClean="0"/>
              <a:t>有兩種</a:t>
            </a:r>
            <a:r>
              <a:rPr lang="en-US" altLang="zh-TW" dirty="0" smtClean="0"/>
              <a:t>Shutdown</a:t>
            </a:r>
            <a:r>
              <a:rPr lang="zh-TW" altLang="en-US" dirty="0" smtClean="0"/>
              <a:t>模式，蠻多客戶對此兩種模式不太清楚，在此大致上介紹</a:t>
            </a:r>
            <a:r>
              <a:rPr lang="en-US" altLang="zh-TW" dirty="0" smtClean="0"/>
              <a:t>Shutdown1</a:t>
            </a:r>
            <a:r>
              <a:rPr lang="zh-TW" altLang="en-US" dirty="0" smtClean="0"/>
              <a:t>和</a:t>
            </a:r>
            <a:r>
              <a:rPr lang="en-US" altLang="zh-TW" dirty="0" smtClean="0"/>
              <a:t>Shutdown2</a:t>
            </a:r>
            <a:r>
              <a:rPr lang="zh-TW" altLang="en-US" dirty="0" smtClean="0"/>
              <a:t>有何不同，以及兩者進入和</a:t>
            </a:r>
            <a:r>
              <a:rPr lang="en-US" altLang="zh-TW" dirty="0" smtClean="0"/>
              <a:t>release</a:t>
            </a:r>
            <a:r>
              <a:rPr lang="zh-TW" altLang="en-US" dirty="0" smtClean="0"/>
              <a:t>的條件。</a:t>
            </a:r>
            <a:endParaRPr lang="en-US" altLang="zh-TW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Shutdown1</a:t>
            </a:r>
            <a:r>
              <a:rPr lang="zh-TW" altLang="en-US" dirty="0" smtClean="0"/>
              <a:t>指的是</a:t>
            </a:r>
            <a:r>
              <a:rPr lang="en-US" altLang="zh-TW" dirty="0" smtClean="0"/>
              <a:t>IC</a:t>
            </a:r>
            <a:r>
              <a:rPr lang="zh-TW" altLang="en-US" dirty="0" smtClean="0"/>
              <a:t>內部的比較器進入</a:t>
            </a:r>
            <a:r>
              <a:rPr lang="en-US" altLang="zh-TW" dirty="0" smtClean="0"/>
              <a:t>shutdown</a:t>
            </a:r>
            <a:r>
              <a:rPr lang="zh-TW" altLang="en-US" dirty="0" smtClean="0"/>
              <a:t>模式，如同</a:t>
            </a:r>
            <a:r>
              <a:rPr lang="en-US" altLang="zh-TW" dirty="0" smtClean="0"/>
              <a:t>R5439K</a:t>
            </a:r>
            <a:r>
              <a:rPr lang="zh-TW" altLang="en-US" dirty="0" smtClean="0"/>
              <a:t>支援</a:t>
            </a:r>
            <a:r>
              <a:rPr lang="en-US" altLang="zh-TW" dirty="0" smtClean="0"/>
              <a:t>4</a:t>
            </a:r>
            <a:r>
              <a:rPr lang="zh-TW" altLang="en-US" dirty="0" smtClean="0"/>
              <a:t>串，</a:t>
            </a:r>
            <a:r>
              <a:rPr lang="en-US" altLang="zh-TW" dirty="0" smtClean="0"/>
              <a:t>R5439K</a:t>
            </a:r>
            <a:r>
              <a:rPr lang="zh-TW" altLang="en-US" dirty="0" smtClean="0"/>
              <a:t>內部也有四個比較器，各個比較器都可以單獨進入</a:t>
            </a:r>
            <a:r>
              <a:rPr lang="en-US" altLang="zh-TW" dirty="0" smtClean="0"/>
              <a:t>shutdown</a:t>
            </a:r>
            <a:r>
              <a:rPr lang="zh-TW" altLang="en-US" dirty="0" smtClean="0"/>
              <a:t>模式，所以是針對各串</a:t>
            </a:r>
            <a:r>
              <a:rPr lang="en-US" altLang="zh-TW" dirty="0" smtClean="0"/>
              <a:t>cell</a:t>
            </a:r>
            <a:r>
              <a:rPr lang="zh-TW" altLang="en-US" dirty="0" smtClean="0"/>
              <a:t>電壓來做判斷，當進入</a:t>
            </a:r>
            <a:r>
              <a:rPr lang="en-US" altLang="zh-TW" dirty="0" smtClean="0"/>
              <a:t>Shutdown1</a:t>
            </a:r>
            <a:r>
              <a:rPr lang="zh-TW" altLang="en-US" dirty="0" smtClean="0"/>
              <a:t>時，</a:t>
            </a:r>
            <a:r>
              <a:rPr lang="en-US" altLang="zh-TW" dirty="0" smtClean="0"/>
              <a:t>VROUT</a:t>
            </a:r>
            <a:r>
              <a:rPr lang="zh-TW" altLang="en-US" dirty="0" smtClean="0"/>
              <a:t>可持續對後端裝置供電。</a:t>
            </a:r>
            <a:endParaRPr lang="en-US" altLang="zh-TW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VSHT1n(Shutdown1</a:t>
            </a:r>
            <a:r>
              <a:rPr lang="zh-TW" altLang="en-US" dirty="0" smtClean="0"/>
              <a:t>偵測電壓為</a:t>
            </a:r>
            <a:r>
              <a:rPr lang="en-US" altLang="zh-TW" dirty="0" smtClean="0"/>
              <a:t>3.8V</a:t>
            </a:r>
            <a:r>
              <a:rPr lang="zh-TW" altLang="en-US" dirty="0" smtClean="0"/>
              <a:t>，不可調</a:t>
            </a:r>
            <a:r>
              <a:rPr lang="en-US" altLang="zh-TW" dirty="0" smtClean="0"/>
              <a:t>)</a:t>
            </a:r>
          </a:p>
          <a:p>
            <a:endParaRPr lang="zh-TW" altLang="en-US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C462-C859-43A2-801E-9EBB38ED199C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2245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Shutdown2</a:t>
            </a:r>
            <a:r>
              <a:rPr lang="zh-TW" altLang="en-US" dirty="0" smtClean="0"/>
              <a:t>指的是整顆</a:t>
            </a:r>
            <a:r>
              <a:rPr lang="en-US" altLang="zh-TW" dirty="0" smtClean="0"/>
              <a:t>IC</a:t>
            </a:r>
            <a:r>
              <a:rPr lang="zh-TW" altLang="en-US" dirty="0" smtClean="0"/>
              <a:t>進入</a:t>
            </a:r>
            <a:r>
              <a:rPr lang="en-US" altLang="zh-TW" dirty="0" smtClean="0"/>
              <a:t>shutdown</a:t>
            </a:r>
            <a:r>
              <a:rPr lang="zh-TW" altLang="en-US" dirty="0" smtClean="0"/>
              <a:t>模式，當進入</a:t>
            </a:r>
            <a:r>
              <a:rPr lang="en-US" altLang="zh-TW" dirty="0" smtClean="0"/>
              <a:t>Shutdown2</a:t>
            </a:r>
            <a:r>
              <a:rPr lang="zh-TW" altLang="en-US" dirty="0" smtClean="0"/>
              <a:t>時，</a:t>
            </a:r>
            <a:r>
              <a:rPr lang="en-US" altLang="zh-TW" dirty="0" smtClean="0"/>
              <a:t>VROUT</a:t>
            </a:r>
            <a:r>
              <a:rPr lang="zh-TW" altLang="en-US" dirty="0" smtClean="0"/>
              <a:t>停止對後端裝置供電。</a:t>
            </a:r>
            <a:endParaRPr lang="en-US" altLang="zh-TW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進入</a:t>
            </a:r>
            <a:r>
              <a:rPr lang="en-US" altLang="zh-TW" dirty="0" smtClean="0"/>
              <a:t>Shutdown2</a:t>
            </a:r>
            <a:r>
              <a:rPr lang="zh-TW" altLang="en-US" dirty="0" smtClean="0"/>
              <a:t>條件</a:t>
            </a:r>
            <a:r>
              <a:rPr lang="en-US" altLang="zh-TW" dirty="0" smtClean="0"/>
              <a:t>:</a:t>
            </a:r>
            <a:r>
              <a:rPr lang="zh-TW" altLang="en-US" dirty="0" smtClean="0"/>
              <a:t> 所有</a:t>
            </a:r>
            <a:r>
              <a:rPr lang="en-US" altLang="zh-TW" dirty="0" smtClean="0"/>
              <a:t>cell</a:t>
            </a:r>
            <a:r>
              <a:rPr lang="zh-TW" altLang="en-US" dirty="0" smtClean="0"/>
              <a:t>必需進入</a:t>
            </a:r>
            <a:r>
              <a:rPr lang="en-US" altLang="zh-TW" dirty="0" smtClean="0"/>
              <a:t>Shutdown1</a:t>
            </a:r>
            <a:r>
              <a:rPr lang="zh-TW" altLang="en-US" dirty="0" smtClean="0"/>
              <a:t>，且任一</a:t>
            </a:r>
            <a:r>
              <a:rPr lang="en-US" altLang="zh-TW" dirty="0" smtClean="0"/>
              <a:t>cell</a:t>
            </a:r>
            <a:r>
              <a:rPr lang="zh-TW" altLang="en-US" dirty="0" smtClean="0"/>
              <a:t>低於</a:t>
            </a:r>
            <a:r>
              <a:rPr lang="en-US" altLang="zh-TW" dirty="0" smtClean="0"/>
              <a:t>VSHT2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VSHT2n(Shutdown2</a:t>
            </a:r>
            <a:r>
              <a:rPr lang="zh-TW" altLang="en-US" dirty="0" smtClean="0"/>
              <a:t>偵測電壓，有</a:t>
            </a:r>
            <a:r>
              <a:rPr lang="en-US" altLang="zh-TW" dirty="0" smtClean="0"/>
              <a:t>2.3V~2.8V</a:t>
            </a:r>
            <a:r>
              <a:rPr lang="zh-TW" altLang="en-US" dirty="0" smtClean="0"/>
              <a:t>供客戶選擇</a:t>
            </a:r>
            <a:r>
              <a:rPr lang="en-US" altLang="zh-TW" dirty="0" smtClean="0"/>
              <a:t>by</a:t>
            </a:r>
            <a:r>
              <a:rPr lang="zh-TW" altLang="en-US" dirty="0" smtClean="0"/>
              <a:t>不同</a:t>
            </a:r>
            <a:r>
              <a:rPr lang="en-US" altLang="zh-TW" dirty="0" smtClean="0"/>
              <a:t>code)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VREL2n(Shutdown2</a:t>
            </a:r>
            <a:r>
              <a:rPr lang="zh-TW" altLang="en-US" dirty="0" smtClean="0"/>
              <a:t>釋放電壓，通常為</a:t>
            </a:r>
            <a:r>
              <a:rPr lang="en-US" altLang="zh-TW" dirty="0" smtClean="0"/>
              <a:t>VSHT2n+VHYS2n(0.2V))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If VSHT2=2.4V, the Shutdown2 release voltage is 2.6V (2.4V + 0.2V).</a:t>
            </a:r>
          </a:p>
          <a:p>
            <a:endParaRPr lang="zh-TW" altLang="en-US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C462-C859-43A2-801E-9EBB38ED199C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4613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任一</a:t>
            </a:r>
            <a:r>
              <a:rPr lang="en-US" altLang="zh-TW" dirty="0" smtClean="0"/>
              <a:t>cell</a:t>
            </a:r>
            <a:r>
              <a:rPr lang="zh-TW" altLang="en-US" dirty="0" smtClean="0"/>
              <a:t>電壓大於</a:t>
            </a:r>
            <a:r>
              <a:rPr lang="en-US" altLang="zh-TW" dirty="0" smtClean="0"/>
              <a:t>3.8V</a:t>
            </a:r>
            <a:r>
              <a:rPr lang="zh-TW" altLang="en-US" dirty="0" smtClean="0"/>
              <a:t>的意思是將離開</a:t>
            </a:r>
            <a:r>
              <a:rPr lang="en-US" altLang="zh-TW" dirty="0" smtClean="0"/>
              <a:t>Shutdown1</a:t>
            </a:r>
            <a:r>
              <a:rPr lang="en-US" altLang="zh-TW" baseline="0" dirty="0" smtClean="0"/>
              <a:t> mode</a:t>
            </a:r>
            <a:r>
              <a:rPr lang="zh-TW" altLang="en-US" baseline="0" dirty="0" smtClean="0"/>
              <a:t>，由於進</a:t>
            </a:r>
            <a:r>
              <a:rPr lang="en-US" altLang="zh-TW" baseline="0" dirty="0" smtClean="0"/>
              <a:t>Shutdown2</a:t>
            </a:r>
            <a:r>
              <a:rPr lang="zh-TW" altLang="en-US" baseline="0" dirty="0" smtClean="0"/>
              <a:t>的條件是所有</a:t>
            </a:r>
            <a:r>
              <a:rPr lang="en-US" altLang="zh-TW" baseline="0" dirty="0" smtClean="0"/>
              <a:t>cell</a:t>
            </a:r>
            <a:r>
              <a:rPr lang="zh-TW" altLang="en-US" baseline="0" dirty="0" smtClean="0"/>
              <a:t>進入</a:t>
            </a:r>
            <a:r>
              <a:rPr lang="en-US" altLang="zh-TW" baseline="0" dirty="0" smtClean="0"/>
              <a:t>Shutdown1</a:t>
            </a:r>
            <a:r>
              <a:rPr lang="zh-TW" altLang="en-US" baseline="0" dirty="0" smtClean="0"/>
              <a:t>，故任一</a:t>
            </a:r>
            <a:r>
              <a:rPr lang="en-US" altLang="zh-TW" baseline="0" dirty="0" smtClean="0"/>
              <a:t>cell</a:t>
            </a:r>
            <a:r>
              <a:rPr lang="zh-TW" altLang="en-US" baseline="0" dirty="0" smtClean="0"/>
              <a:t>離開</a:t>
            </a:r>
            <a:r>
              <a:rPr lang="en-US" altLang="zh-TW" baseline="0" dirty="0" smtClean="0"/>
              <a:t>Shutdown1</a:t>
            </a:r>
            <a:r>
              <a:rPr lang="zh-TW" altLang="en-US" baseline="0" dirty="0" smtClean="0"/>
              <a:t>等同於離開</a:t>
            </a:r>
            <a:r>
              <a:rPr lang="en-US" altLang="zh-TW" baseline="0" dirty="0" smtClean="0"/>
              <a:t>Shutdown2</a:t>
            </a:r>
            <a:r>
              <a:rPr lang="zh-TW" altLang="en-US" baseline="0" dirty="0" smtClean="0"/>
              <a:t>。</a:t>
            </a:r>
            <a:endParaRPr lang="en-US" altLang="zh-TW" dirty="0" smtClean="0"/>
          </a:p>
          <a:p>
            <a:endParaRPr lang="zh-TW" altLang="en-US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C462-C859-43A2-801E-9EBB38ED199C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383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08DDA-0EC6-48D5-8A58-F2ACB34C2380}" type="datetimeFigureOut">
              <a:rPr lang="zh-TW" altLang="en-US" smtClean="0"/>
              <a:pPr/>
              <a:t>2017/3/16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A7D7-D7FC-4893-9CA6-9D45EC86C1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8158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08DDA-0EC6-48D5-8A58-F2ACB34C2380}" type="datetimeFigureOut">
              <a:rPr lang="zh-TW" altLang="en-US" smtClean="0"/>
              <a:pPr/>
              <a:t>2017/3/16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A7D7-D7FC-4893-9CA6-9D45EC86C1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1984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08DDA-0EC6-48D5-8A58-F2ACB34C2380}" type="datetimeFigureOut">
              <a:rPr lang="zh-TW" altLang="en-US" smtClean="0"/>
              <a:pPr/>
              <a:t>2017/3/16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A7D7-D7FC-4893-9CA6-9D45EC86C1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9528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08DDA-0EC6-48D5-8A58-F2ACB34C2380}" type="datetimeFigureOut">
              <a:rPr lang="zh-TW" altLang="en-US" smtClean="0"/>
              <a:pPr/>
              <a:t>2017/3/16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A7D7-D7FC-4893-9CA6-9D45EC86C1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1687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731" y="384326"/>
            <a:ext cx="4493683" cy="428793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08DDA-0EC6-48D5-8A58-F2ACB34C2380}" type="datetimeFigureOut">
              <a:rPr lang="zh-TW" altLang="en-US" smtClean="0"/>
              <a:pPr/>
              <a:t>2017/3/16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A7D7-D7FC-4893-9CA6-9D45EC86C1E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87" y="311912"/>
            <a:ext cx="634444" cy="51587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7133" y="398117"/>
            <a:ext cx="1401999" cy="395802"/>
          </a:xfrm>
          <a:prstGeom prst="rect">
            <a:avLst/>
          </a:prstGeom>
        </p:spPr>
      </p:pic>
      <p:sp>
        <p:nvSpPr>
          <p:cNvPr id="10" name="矩形 9"/>
          <p:cNvSpPr/>
          <p:nvPr userDrawn="1"/>
        </p:nvSpPr>
        <p:spPr>
          <a:xfrm>
            <a:off x="388620" y="900201"/>
            <a:ext cx="8366760" cy="73152"/>
          </a:xfrm>
          <a:prstGeom prst="rect">
            <a:avLst/>
          </a:prstGeom>
          <a:gradFill flip="none" rotWithShape="1">
            <a:gsLst>
              <a:gs pos="85000">
                <a:srgbClr val="C00000"/>
              </a:gs>
              <a:gs pos="28000">
                <a:srgbClr val="008000"/>
              </a:gs>
              <a:gs pos="62000">
                <a:schemeClr val="bg1"/>
              </a:gs>
              <a:gs pos="55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353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731" y="384326"/>
            <a:ext cx="4493683" cy="428793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08DDA-0EC6-48D5-8A58-F2ACB34C2380}" type="datetimeFigureOut">
              <a:rPr lang="zh-TW" altLang="en-US" smtClean="0"/>
              <a:pPr/>
              <a:t>2017/3/16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A7D7-D7FC-4893-9CA6-9D45EC86C1E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87" y="311912"/>
            <a:ext cx="634444" cy="51587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7133" y="398117"/>
            <a:ext cx="1401999" cy="395802"/>
          </a:xfrm>
          <a:prstGeom prst="rect">
            <a:avLst/>
          </a:prstGeom>
        </p:spPr>
      </p:pic>
      <p:sp>
        <p:nvSpPr>
          <p:cNvPr id="10" name="矩形 9"/>
          <p:cNvSpPr/>
          <p:nvPr userDrawn="1"/>
        </p:nvSpPr>
        <p:spPr>
          <a:xfrm>
            <a:off x="388620" y="864669"/>
            <a:ext cx="8366760" cy="73152"/>
          </a:xfrm>
          <a:prstGeom prst="rect">
            <a:avLst/>
          </a:prstGeom>
          <a:gradFill flip="none" rotWithShape="1">
            <a:gsLst>
              <a:gs pos="85000">
                <a:srgbClr val="C00000"/>
              </a:gs>
              <a:gs pos="28000">
                <a:srgbClr val="008000"/>
              </a:gs>
              <a:gs pos="62000">
                <a:schemeClr val="bg1"/>
              </a:gs>
              <a:gs pos="55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4121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08DDA-0EC6-48D5-8A58-F2ACB34C2380}" type="datetimeFigureOut">
              <a:rPr lang="zh-TW" altLang="en-US" smtClean="0"/>
              <a:pPr/>
              <a:t>2017/3/16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A7D7-D7FC-4893-9CA6-9D45EC86C1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066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08DDA-0EC6-48D5-8A58-F2ACB34C2380}" type="datetimeFigureOut">
              <a:rPr lang="zh-TW" altLang="en-US" smtClean="0"/>
              <a:pPr/>
              <a:t>2017/3/16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A7D7-D7FC-4893-9CA6-9D45EC86C1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7182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08DDA-0EC6-48D5-8A58-F2ACB34C2380}" type="datetimeFigureOut">
              <a:rPr lang="zh-TW" altLang="en-US" smtClean="0"/>
              <a:pPr/>
              <a:t>2017/3/16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A7D7-D7FC-4893-9CA6-9D45EC86C1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0018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08DDA-0EC6-48D5-8A58-F2ACB34C2380}" type="datetimeFigureOut">
              <a:rPr lang="zh-TW" altLang="en-US" smtClean="0"/>
              <a:pPr/>
              <a:t>2017/3/16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A7D7-D7FC-4893-9CA6-9D45EC86C1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424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08DDA-0EC6-48D5-8A58-F2ACB34C2380}" type="datetimeFigureOut">
              <a:rPr lang="zh-TW" altLang="en-US" smtClean="0"/>
              <a:pPr/>
              <a:t>2017/3/16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A7D7-D7FC-4893-9CA6-9D45EC86C1E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87" y="311912"/>
            <a:ext cx="634444" cy="51587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7141" y="398117"/>
            <a:ext cx="1401999" cy="39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26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08DDA-0EC6-48D5-8A58-F2ACB34C2380}" type="datetimeFigureOut">
              <a:rPr lang="zh-TW" altLang="en-US" smtClean="0"/>
              <a:pPr/>
              <a:t>2017/3/16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A7D7-D7FC-4893-9CA6-9D45EC86C1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091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08DDA-0EC6-48D5-8A58-F2ACB34C2380}" type="datetimeFigureOut">
              <a:rPr lang="zh-TW" altLang="en-US" smtClean="0"/>
              <a:pPr/>
              <a:t>2017/3/16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9A7D7-D7FC-4893-9CA6-9D45EC86C1E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7250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alvin@aeneas.com.tw" TargetMode="External"/><Relationship Id="rId7" Type="http://schemas.openxmlformats.org/officeDocument/2006/relationships/hyperlink" Target="mailto:jesper@aeneas.com.tw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leo@aeneas.com.tw" TargetMode="External"/><Relationship Id="rId5" Type="http://schemas.openxmlformats.org/officeDocument/2006/relationships/hyperlink" Target="mailto:leon@aeneas.com.tw" TargetMode="External"/><Relationship Id="rId4" Type="http://schemas.openxmlformats.org/officeDocument/2006/relationships/hyperlink" Target="mailto:allen.ye@aeneas.com.tw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8851392" y="4061333"/>
            <a:ext cx="152400" cy="1524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8622792" y="4061333"/>
            <a:ext cx="152400" cy="152400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8394192" y="4061333"/>
            <a:ext cx="152400" cy="152400"/>
          </a:xfrm>
          <a:prstGeom prst="rect">
            <a:avLst/>
          </a:prstGeom>
          <a:solidFill>
            <a:srgbClr val="66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8165592" y="4061333"/>
            <a:ext cx="152400" cy="1524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" name="Rectangle 16"/>
          <p:cNvSpPr>
            <a:spLocks noChangeArrowheads="1"/>
          </p:cNvSpPr>
          <p:nvPr/>
        </p:nvSpPr>
        <p:spPr bwMode="auto">
          <a:xfrm>
            <a:off x="7936992" y="4061333"/>
            <a:ext cx="152400" cy="152400"/>
          </a:xfrm>
          <a:prstGeom prst="rect">
            <a:avLst/>
          </a:prstGeom>
          <a:solidFill>
            <a:srgbClr val="99FF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7708392" y="4061333"/>
            <a:ext cx="152400" cy="152400"/>
          </a:xfrm>
          <a:prstGeom prst="rect">
            <a:avLst/>
          </a:prstGeom>
          <a:solidFill>
            <a:srgbClr val="CCFF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7479792" y="4061333"/>
            <a:ext cx="152400" cy="15240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" name="Line 19"/>
          <p:cNvSpPr>
            <a:spLocks noChangeShapeType="1"/>
          </p:cNvSpPr>
          <p:nvPr/>
        </p:nvSpPr>
        <p:spPr bwMode="auto">
          <a:xfrm>
            <a:off x="545592" y="4174046"/>
            <a:ext cx="6837363" cy="0"/>
          </a:xfrm>
          <a:prstGeom prst="line">
            <a:avLst/>
          </a:prstGeom>
          <a:noFill/>
          <a:ln w="38100">
            <a:solidFill>
              <a:srgbClr val="CC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227320" y="5733415"/>
            <a:ext cx="152400" cy="1524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4998720" y="5733415"/>
            <a:ext cx="152400" cy="152400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4770120" y="5733415"/>
            <a:ext cx="152400" cy="152400"/>
          </a:xfrm>
          <a:prstGeom prst="rect">
            <a:avLst/>
          </a:prstGeom>
          <a:solidFill>
            <a:srgbClr val="66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4541520" y="5733415"/>
            <a:ext cx="152400" cy="1524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4312920" y="5733415"/>
            <a:ext cx="152400" cy="152400"/>
          </a:xfrm>
          <a:prstGeom prst="rect">
            <a:avLst/>
          </a:prstGeom>
          <a:solidFill>
            <a:srgbClr val="99FF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4084320" y="5733415"/>
            <a:ext cx="152400" cy="152400"/>
          </a:xfrm>
          <a:prstGeom prst="rect">
            <a:avLst/>
          </a:prstGeom>
          <a:solidFill>
            <a:srgbClr val="CCFF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3855720" y="5733415"/>
            <a:ext cx="152400" cy="15240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6525739" y="5402884"/>
            <a:ext cx="226164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MS PGothic" pitchFamily="34" charset="-128"/>
              </a:rPr>
              <a:t>Reported </a:t>
            </a:r>
            <a:r>
              <a:rPr lang="zh-TW" altLang="en-US" sz="1600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MS PGothic" pitchFamily="34" charset="-128"/>
              </a:rPr>
              <a:t>： </a:t>
            </a:r>
            <a:r>
              <a:rPr lang="zh-TW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台北工程部</a:t>
            </a:r>
            <a:endParaRPr lang="en-US" altLang="zh-TW" sz="1600" dirty="0">
              <a:effectLst>
                <a:outerShdw blurRad="38100" dist="38100" dir="2700000" algn="tl">
                  <a:srgbClr val="C0C0C0"/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defRPr/>
            </a:pPr>
            <a:r>
              <a:rPr lang="en-US" altLang="zh-TW" sz="1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MS PGothic" pitchFamily="34" charset="-128"/>
              </a:rPr>
              <a:t>                  </a:t>
            </a:r>
          </a:p>
          <a:p>
            <a:pPr>
              <a:defRPr/>
            </a:pPr>
            <a:r>
              <a:rPr lang="en-US" altLang="zh-TW" sz="1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MS PGothic" pitchFamily="34" charset="-128"/>
              </a:rPr>
              <a:t>Date : Apr. 1</a:t>
            </a:r>
            <a:r>
              <a:rPr lang="en-US" altLang="zh-TW" sz="1600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MS PGothic" pitchFamily="34" charset="-128"/>
              </a:rPr>
              <a:t>st</a:t>
            </a:r>
            <a:r>
              <a:rPr lang="en-US" altLang="zh-TW" sz="1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MS PGothic" pitchFamily="34" charset="-128"/>
              </a:rPr>
              <a:t> 2017</a:t>
            </a:r>
            <a:endParaRPr lang="en-US" altLang="zh-TW" sz="1200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MS PGothic" pitchFamily="34" charset="-128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0" y="2147867"/>
            <a:ext cx="9144000" cy="830997"/>
          </a:xfrm>
          <a:prstGeom prst="rect">
            <a:avLst/>
          </a:prstGeom>
          <a:effectLst>
            <a:reflection stA="30000" endPos="65000" dir="5400000" sy="-100000" algn="bl" rotWithShape="0"/>
          </a:effectLst>
        </p:spPr>
        <p:txBody>
          <a:bodyPr wrap="square">
            <a:spAutoFit/>
          </a:bodyPr>
          <a:lstStyle/>
          <a:p>
            <a:pPr algn="ctr"/>
            <a:r>
              <a:rPr lang="en-US" altLang="zh-TW" sz="4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Li-ion Battery 2</a:t>
            </a:r>
            <a:r>
              <a:rPr lang="en-US" altLang="zh-TW" sz="4800" b="1" baseline="30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nd</a:t>
            </a:r>
            <a:r>
              <a:rPr lang="en-US" altLang="zh-TW" sz="4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Protection</a:t>
            </a:r>
            <a:endParaRPr lang="zh-TW" altLang="en-US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708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3731" y="384326"/>
            <a:ext cx="6292429" cy="428793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zh-TW" alt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重點功能</a:t>
            </a:r>
            <a:endParaRPr lang="en-US" altLang="zh-TW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23528" y="1127646"/>
            <a:ext cx="86409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R5439K VROUT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  <a:cs typeface="Tahoma" pitchFamily="34" charset="0"/>
              </a:rPr>
              <a:t>和</a:t>
            </a:r>
            <a:r>
              <a:rPr lang="en-US" altLang="zh-TW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IOUT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  <a:cs typeface="Tahoma" pitchFamily="34" charset="0"/>
              </a:rPr>
              <a:t>的輸出能力</a:t>
            </a:r>
          </a:p>
          <a:p>
            <a:endParaRPr lang="en-US" altLang="zh-TW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zh-TW" altLang="en-US" b="1" dirty="0">
              <a:latin typeface="微軟正黑體" pitchFamily="34" charset="-120"/>
              <a:ea typeface="微軟正黑體" pitchFamily="34" charset="-120"/>
              <a:cs typeface="Tahoma" pitchFamily="34" charset="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323528" y="1844824"/>
            <a:ext cx="84249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VROUT=3.3V (fixed in data sheet)</a:t>
            </a:r>
          </a:p>
          <a:p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VROUT=2.9V-3.75V (By laser trimming)</a:t>
            </a:r>
          </a:p>
          <a:p>
            <a:endParaRPr lang="en-US" altLang="zh-TW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IOUT=2mA (25 ℃)</a:t>
            </a:r>
          </a:p>
          <a:p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1.5mA (-40~85 ℃)</a:t>
            </a:r>
          </a:p>
        </p:txBody>
      </p:sp>
    </p:spTree>
    <p:extLst>
      <p:ext uri="{BB962C8B-B14F-4D97-AF65-F5344CB8AC3E}">
        <p14:creationId xmlns:p14="http://schemas.microsoft.com/office/powerpoint/2010/main" val="369848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dirty="0" smtClean="0">
                <a:latin typeface="Tahoma" panose="020B0604030504040204" pitchFamily="34" charset="0"/>
                <a:ea typeface="微軟正黑體" panose="020B0604030504040204" pitchFamily="34" charset="-120"/>
                <a:cs typeface="Tahoma" panose="020B0604030504040204" pitchFamily="34" charset="0"/>
              </a:rPr>
              <a:t>預知詳情請洽</a:t>
            </a:r>
            <a:r>
              <a:rPr lang="en-US" altLang="zh-TW" dirty="0" smtClean="0">
                <a:latin typeface="Tahoma" panose="020B0604030504040204" pitchFamily="34" charset="0"/>
                <a:ea typeface="微軟正黑體" panose="020B0604030504040204" pitchFamily="34" charset="-120"/>
                <a:cs typeface="Tahoma" panose="020B0604030504040204" pitchFamily="34" charset="0"/>
              </a:rPr>
              <a:t>…</a:t>
            </a:r>
            <a:endParaRPr lang="zh-TW" altLang="en-US" dirty="0">
              <a:latin typeface="Tahoma" panose="020B0604030504040204" pitchFamily="34" charset="0"/>
              <a:ea typeface="微軟正黑體" panose="020B0604030504040204" pitchFamily="34" charset="-120"/>
              <a:cs typeface="Tahoma" panose="020B0604030504040204" pitchFamily="34" charset="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658368" y="1755648"/>
            <a:ext cx="79248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FAE team</a:t>
            </a:r>
          </a:p>
          <a:p>
            <a:pPr>
              <a:lnSpc>
                <a:spcPct val="150000"/>
              </a:lnSpc>
            </a:pPr>
            <a:r>
              <a:rPr lang="zh-TW" altLang="en-US" sz="2000" dirty="0" smtClean="0">
                <a:latin typeface="Tahoma" panose="020B0604030504040204" pitchFamily="34" charset="0"/>
                <a:ea typeface="微軟正黑體" panose="020B0604030504040204" pitchFamily="34" charset="-120"/>
                <a:cs typeface="Tahoma" panose="020B0604030504040204" pitchFamily="34" charset="0"/>
              </a:rPr>
              <a:t>蕭翔文 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(Alvin)     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alvin@aeneas.com.tw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(02)8797-4259 #628</a:t>
            </a:r>
          </a:p>
          <a:p>
            <a:pPr>
              <a:lnSpc>
                <a:spcPct val="150000"/>
              </a:lnSpc>
            </a:pPr>
            <a:r>
              <a:rPr lang="zh-TW" altLang="en-US" sz="2000" dirty="0" smtClean="0">
                <a:latin typeface="Tahoma" panose="020B0604030504040204" pitchFamily="34" charset="0"/>
                <a:ea typeface="微軟正黑體" panose="020B0604030504040204" pitchFamily="34" charset="-120"/>
                <a:cs typeface="Tahoma" panose="020B0604030504040204" pitchFamily="34" charset="0"/>
              </a:rPr>
              <a:t>葉昇晏 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(Allen)     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allen.ye@aeneas.com.tw</a:t>
            </a:r>
            <a:r>
              <a:rPr lang="en-US" altLang="zh-TW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(</a:t>
            </a:r>
            <a:r>
              <a:rPr lang="en-US" altLang="zh-TW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02)8797-4259 #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635</a:t>
            </a:r>
          </a:p>
          <a:p>
            <a:pPr>
              <a:lnSpc>
                <a:spcPct val="150000"/>
              </a:lnSpc>
            </a:pPr>
            <a:r>
              <a:rPr lang="zh-TW" altLang="en-US" sz="2000" dirty="0" smtClean="0">
                <a:latin typeface="Tahoma" panose="020B0604030504040204" pitchFamily="34" charset="0"/>
                <a:ea typeface="微軟正黑體" panose="020B0604030504040204" pitchFamily="34" charset="-120"/>
                <a:cs typeface="Tahoma" panose="020B0604030504040204" pitchFamily="34" charset="0"/>
              </a:rPr>
              <a:t>許哲維 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(Leon)     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leon@aeneas.com.tw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(</a:t>
            </a:r>
            <a:r>
              <a:rPr lang="en-US" altLang="zh-TW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02)8797-4259 #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636</a:t>
            </a:r>
            <a:endParaRPr lang="en-US" altLang="zh-TW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zh-TW" altLang="en-US" sz="2000" dirty="0" smtClean="0">
                <a:latin typeface="Tahoma" panose="020B0604030504040204" pitchFamily="34" charset="0"/>
                <a:ea typeface="微軟正黑體" panose="020B0604030504040204" pitchFamily="34" charset="-120"/>
                <a:cs typeface="Tahoma" panose="020B0604030504040204" pitchFamily="34" charset="0"/>
              </a:rPr>
              <a:t>王立文 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(Leo)       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6"/>
              </a:rPr>
              <a:t>leo@aeneas.com.tw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(</a:t>
            </a:r>
            <a:r>
              <a:rPr lang="en-US" altLang="zh-TW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02)8797-4259 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#720</a:t>
            </a:r>
            <a:endParaRPr lang="en-US" altLang="zh-TW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zh-TW" altLang="en-US" sz="2000" dirty="0" smtClean="0">
                <a:latin typeface="Tahoma" panose="020B0604030504040204" pitchFamily="34" charset="0"/>
                <a:ea typeface="微軟正黑體" panose="020B0604030504040204" pitchFamily="34" charset="-120"/>
                <a:cs typeface="Tahoma" panose="020B0604030504040204" pitchFamily="34" charset="0"/>
              </a:rPr>
              <a:t>李柏翰 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(Jesper)   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7"/>
              </a:rPr>
              <a:t>jesper@aeneas.com.tw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(</a:t>
            </a:r>
            <a:r>
              <a:rPr lang="en-US" altLang="zh-TW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02)8797-4259 #</a:t>
            </a:r>
            <a:r>
              <a:rPr lang="en-US" altLang="zh-TW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639</a:t>
            </a:r>
            <a:endParaRPr lang="en-US" altLang="zh-TW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07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3499" y="3174961"/>
            <a:ext cx="4324138" cy="210477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7496" y="1945504"/>
            <a:ext cx="5084029" cy="122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13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TW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Agenda</a:t>
            </a:r>
            <a:endParaRPr lang="zh-TW" altLang="en-US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219200"/>
            <a:ext cx="7886700" cy="5047488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鋰電池二次保護</a:t>
            </a:r>
            <a:r>
              <a:rPr lang="en-US" altLang="zh-TW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</a:t>
            </a:r>
            <a:r>
              <a:rPr lang="zh-TW" altLang="en-US" dirty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架構介紹</a:t>
            </a:r>
            <a:endParaRPr lang="en-US" altLang="zh-TW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altLang="zh-TW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RICOH</a:t>
            </a:r>
            <a:r>
              <a:rPr lang="zh-TW" altLang="en-US" dirty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鋰電池二次保護</a:t>
            </a:r>
            <a:r>
              <a:rPr lang="en-US" altLang="zh-TW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</a:t>
            </a:r>
            <a:r>
              <a:rPr lang="zh-TW" altLang="en-US" dirty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產品線</a:t>
            </a:r>
            <a:endParaRPr lang="en-US" altLang="zh-TW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zh-TW" altLang="en-US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重點</a:t>
            </a:r>
            <a:r>
              <a:rPr lang="zh-TW" altLang="en-US" dirty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功能</a:t>
            </a:r>
            <a:endParaRPr lang="en-US" altLang="zh-TW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altLang="zh-TW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None/>
            </a:pPr>
            <a:endParaRPr lang="en-US" altLang="zh-TW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altLang="zh-TW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40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3731" y="384326"/>
            <a:ext cx="5109805" cy="428793"/>
          </a:xfrm>
        </p:spPr>
        <p:txBody>
          <a:bodyPr>
            <a:noAutofit/>
          </a:bodyPr>
          <a:lstStyle/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鋰電池二次保護</a:t>
            </a:r>
            <a:r>
              <a:rPr lang="en-US" altLang="zh-TW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架構介紹</a:t>
            </a:r>
            <a:endParaRPr lang="zh-TW" altLang="en-US" dirty="0">
              <a:latin typeface="Tahoma" panose="020B0604030504040204" pitchFamily="34" charset="0"/>
              <a:ea typeface="微軟正黑體" panose="020B0604030504040204" pitchFamily="34" charset="-120"/>
              <a:cs typeface="Tahoma" panose="020B060403050404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6540" y="1292567"/>
            <a:ext cx="8093747" cy="3757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文字方塊 6"/>
          <p:cNvSpPr txBox="1"/>
          <p:nvPr/>
        </p:nvSpPr>
        <p:spPr>
          <a:xfrm>
            <a:off x="755576" y="5108991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當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U1 OVP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失效，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U2 OVP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形成二次保險的作用，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COUT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輸出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H(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如上圖紅色箭頭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，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MOSFET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導通將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SCP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燒毀，達成永久斷開充放電路徑的狀態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如上圖藍色箭頭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。</a:t>
            </a:r>
            <a:endParaRPr lang="zh-TW" altLang="en-US" sz="2400" dirty="0">
              <a:latin typeface="Tahoma" panose="020B0604030504040204" pitchFamily="34" charset="0"/>
              <a:ea typeface="微軟正黑體" pitchFamily="34" charset="-120"/>
              <a:cs typeface="Tahoma" panose="020B0604030504040204" pitchFamily="34" charset="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8287380" y="2372687"/>
            <a:ext cx="677108" cy="19442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Charger</a:t>
            </a:r>
            <a:endParaRPr lang="zh-TW" alt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222484" y="2084655"/>
            <a:ext cx="677108" cy="26642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dirty="0" smtClean="0">
                <a:latin typeface="Tahoma" pitchFamily="34" charset="0"/>
                <a:cs typeface="Tahoma" pitchFamily="34" charset="0"/>
              </a:rPr>
              <a:t>Li-ion Battery</a:t>
            </a:r>
            <a:endParaRPr lang="zh-TW" altLang="en-US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3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3731" y="384326"/>
            <a:ext cx="5402413" cy="428793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altLang="zh-TW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RICOH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鋰電池二次保護</a:t>
            </a:r>
            <a:r>
              <a:rPr lang="en-US" altLang="zh-TW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產品線</a:t>
            </a:r>
            <a:endParaRPr lang="en-US" altLang="zh-TW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9" name="Group 4"/>
          <p:cNvGraphicFramePr>
            <a:graphicFrameLocks noGrp="1"/>
          </p:cNvGraphicFramePr>
          <p:nvPr/>
        </p:nvGraphicFramePr>
        <p:xfrm>
          <a:off x="304800" y="980729"/>
          <a:ext cx="8587680" cy="5714534"/>
        </p:xfrm>
        <a:graphic>
          <a:graphicData uri="http://schemas.openxmlformats.org/drawingml/2006/table">
            <a:tbl>
              <a:tblPr/>
              <a:tblGrid>
                <a:gridCol w="1818928"/>
                <a:gridCol w="1638182"/>
                <a:gridCol w="1710190"/>
                <a:gridCol w="1710190"/>
                <a:gridCol w="1710190"/>
              </a:tblGrid>
              <a:tr h="2828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MS PGothic" pitchFamily="34" charset="-128"/>
                        <a:cs typeface="Tahom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R5434D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R5435N/K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R5437/38L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R5439K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6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Cell Numbers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2/3/4/5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2/3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1/2/3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2/3/4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6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Maximum Voltage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32V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6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Supply Current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3.0uA (Typ)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3.0uA (Typ)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0.85uA (Typ)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4.0uA (Typ)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3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Shutdown Current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—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0.1uA (Max)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0.1uA (Max)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Shutdown1: 2.5uA(Typ)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Shutdown2: 0.2uA(Typ)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3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Over-charge Detection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3.6V – 4.6V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(Auto Release)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4.1V – 4.55V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(Auto Release)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4.1V – 4.6V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(Auto Release)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4.2V – 4.6V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(Auto Release)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3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Accuracy of Over-charge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+/-25mV(25℃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PGothic" pitchFamily="34" charset="-128"/>
                          <a:cs typeface="Tahoma" pitchFamily="34" charset="0"/>
                        </a:rPr>
                        <a:t>）　　　　</a:t>
                      </a:r>
                      <a:endParaRPr kumimoji="1" lang="en-US" altLang="ja-JP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+/-30mV(0℃ – 60℃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PGothic" pitchFamily="34" charset="-128"/>
                          <a:cs typeface="Tahoma" pitchFamily="34" charset="0"/>
                        </a:rPr>
                        <a:t>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+/-20mV(25℃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PGothic" pitchFamily="34" charset="-128"/>
                          <a:cs typeface="Tahoma" pitchFamily="34" charset="0"/>
                        </a:rPr>
                        <a:t>）　　　　</a:t>
                      </a:r>
                      <a:endParaRPr kumimoji="1" lang="en-US" altLang="ja-JP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+/-25mV(0℃ – 60℃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PGothic" pitchFamily="34" charset="-128"/>
                          <a:cs typeface="Tahoma" pitchFamily="34" charset="0"/>
                        </a:rPr>
                        <a:t>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+/-20mV(25℃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PGothic" pitchFamily="34" charset="-128"/>
                          <a:cs typeface="Tahoma" pitchFamily="34" charset="0"/>
                        </a:rPr>
                        <a:t>）　　　　</a:t>
                      </a:r>
                      <a:endParaRPr kumimoji="1" lang="en-US" altLang="ja-JP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+/-25mV(0℃ – 60℃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PGothic" pitchFamily="34" charset="-128"/>
                          <a:cs typeface="Tahoma" pitchFamily="34" charset="0"/>
                        </a:rPr>
                        <a:t>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+/-20mV(25℃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PGothic" pitchFamily="34" charset="-128"/>
                          <a:cs typeface="Tahoma" pitchFamily="34" charset="0"/>
                        </a:rPr>
                        <a:t>）　　　　</a:t>
                      </a:r>
                      <a:endParaRPr kumimoji="1" lang="en-US" altLang="ja-JP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+/-25mV(0℃ – 60℃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PGothic" pitchFamily="34" charset="-128"/>
                          <a:cs typeface="Tahoma" pitchFamily="34" charset="0"/>
                        </a:rPr>
                        <a:t>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0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Over-charge Delay Time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1.5 sec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2/4/6 sec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2/4/6 sec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2/4/6 sec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0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Timer Reset Delay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Selectable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0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External Interruption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Yes (CTLC pin)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04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Regulator Output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3.3V (±2%)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Iout (Max) = 2mA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0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Output Type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CMOS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CMOS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CMOS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CMOS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0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“H” level of Output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3.7V (Typ)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4.7V (Typ)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4.7V (Typ)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4.7V (Typ)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Main Application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Power tool, e-bike, cleaner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Laptop PC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Laptop PC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Laptop PC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0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Customer / Region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World Wide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World Wide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World Wide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World Wide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6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Package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SON-8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(2.9×3.0×0.9)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TSOT23-6 (2.9×2.8×0.85) </a:t>
                      </a:r>
                      <a:r>
                        <a:rPr kumimoji="1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MS PGothic" pitchFamily="34" charset="-128"/>
                          <a:cs typeface="Tahoma" pitchFamily="34" charset="0"/>
                        </a:rPr>
                        <a:t>　</a:t>
                      </a: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DFN1616-6B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(1.6×1.6×0.6)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DFN1814-6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(1.4x1.8x0.4)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DFN2020-8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(2.0x2.0.x0.6)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五邊形 29"/>
          <p:cNvSpPr/>
          <p:nvPr/>
        </p:nvSpPr>
        <p:spPr>
          <a:xfrm rot="10800000">
            <a:off x="8388424" y="980727"/>
            <a:ext cx="504056" cy="288032"/>
          </a:xfrm>
          <a:prstGeom prst="homePlat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文字方塊 30"/>
          <p:cNvSpPr txBox="1"/>
          <p:nvPr/>
        </p:nvSpPr>
        <p:spPr>
          <a:xfrm>
            <a:off x="8388424" y="1007149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1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NEW!</a:t>
            </a:r>
            <a:endParaRPr lang="zh-TW" altLang="en-US" sz="11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2" name="雲朵形 31"/>
          <p:cNvSpPr/>
          <p:nvPr/>
        </p:nvSpPr>
        <p:spPr>
          <a:xfrm>
            <a:off x="8460432" y="4149080"/>
            <a:ext cx="576064" cy="432048"/>
          </a:xfrm>
          <a:prstGeom prst="cloud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文字方塊 32"/>
          <p:cNvSpPr txBox="1"/>
          <p:nvPr/>
        </p:nvSpPr>
        <p:spPr>
          <a:xfrm>
            <a:off x="8532440" y="414908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For</a:t>
            </a:r>
          </a:p>
          <a:p>
            <a:r>
              <a:rPr lang="en-US" altLang="zh-TW" sz="1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RTC</a:t>
            </a:r>
            <a:endParaRPr lang="zh-TW" altLang="en-US" sz="1000" b="1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12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3731" y="384326"/>
            <a:ext cx="6292429" cy="428793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zh-TW" alt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重點功能</a:t>
            </a:r>
            <a:endParaRPr lang="en-US" altLang="zh-TW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5" name="群組 134"/>
          <p:cNvGrpSpPr/>
          <p:nvPr/>
        </p:nvGrpSpPr>
        <p:grpSpPr>
          <a:xfrm>
            <a:off x="171712" y="1916832"/>
            <a:ext cx="8794301" cy="4249947"/>
            <a:chOff x="171712" y="2276472"/>
            <a:chExt cx="8794301" cy="4249947"/>
          </a:xfrm>
        </p:grpSpPr>
        <p:sp>
          <p:nvSpPr>
            <p:cNvPr id="136" name="Line 7"/>
            <p:cNvSpPr>
              <a:spLocks noChangeShapeType="1"/>
            </p:cNvSpPr>
            <p:nvPr/>
          </p:nvSpPr>
          <p:spPr bwMode="auto">
            <a:xfrm>
              <a:off x="2640222" y="5881675"/>
              <a:ext cx="4838700" cy="9525"/>
            </a:xfrm>
            <a:prstGeom prst="line">
              <a:avLst/>
            </a:prstGeom>
            <a:noFill/>
            <a:ln w="20701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37" name="Line 8"/>
            <p:cNvSpPr>
              <a:spLocks noChangeShapeType="1"/>
            </p:cNvSpPr>
            <p:nvPr/>
          </p:nvSpPr>
          <p:spPr bwMode="auto">
            <a:xfrm>
              <a:off x="1679379" y="5633832"/>
              <a:ext cx="5819775" cy="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grpSp>
          <p:nvGrpSpPr>
            <p:cNvPr id="138" name="Group 9"/>
            <p:cNvGrpSpPr>
              <a:grpSpLocks/>
            </p:cNvGrpSpPr>
            <p:nvPr/>
          </p:nvGrpSpPr>
          <p:grpSpPr bwMode="auto">
            <a:xfrm>
              <a:off x="1706772" y="3910000"/>
              <a:ext cx="7105650" cy="695325"/>
              <a:chOff x="810" y="1806"/>
              <a:chExt cx="4476" cy="438"/>
            </a:xfrm>
          </p:grpSpPr>
          <p:sp>
            <p:nvSpPr>
              <p:cNvPr id="196" name="Line 10"/>
              <p:cNvSpPr>
                <a:spLocks noChangeShapeType="1"/>
              </p:cNvSpPr>
              <p:nvPr/>
            </p:nvSpPr>
            <p:spPr bwMode="auto">
              <a:xfrm>
                <a:off x="1398" y="1806"/>
                <a:ext cx="3066" cy="0"/>
              </a:xfrm>
              <a:prstGeom prst="line">
                <a:avLst/>
              </a:prstGeom>
              <a:noFill/>
              <a:ln w="1752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97" name="Line 11"/>
              <p:cNvSpPr>
                <a:spLocks noChangeShapeType="1"/>
              </p:cNvSpPr>
              <p:nvPr/>
            </p:nvSpPr>
            <p:spPr bwMode="auto">
              <a:xfrm>
                <a:off x="1398" y="1812"/>
                <a:ext cx="0" cy="432"/>
              </a:xfrm>
              <a:prstGeom prst="line">
                <a:avLst/>
              </a:prstGeom>
              <a:noFill/>
              <a:ln w="1435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98" name="Line 12"/>
              <p:cNvSpPr>
                <a:spLocks noChangeShapeType="1"/>
              </p:cNvSpPr>
              <p:nvPr/>
            </p:nvSpPr>
            <p:spPr bwMode="auto">
              <a:xfrm>
                <a:off x="4458" y="1806"/>
                <a:ext cx="0" cy="432"/>
              </a:xfrm>
              <a:prstGeom prst="line">
                <a:avLst/>
              </a:prstGeom>
              <a:noFill/>
              <a:ln w="1435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99" name="Line 13"/>
              <p:cNvSpPr>
                <a:spLocks noChangeShapeType="1"/>
              </p:cNvSpPr>
              <p:nvPr/>
            </p:nvSpPr>
            <p:spPr bwMode="auto">
              <a:xfrm>
                <a:off x="810" y="2244"/>
                <a:ext cx="588" cy="0"/>
              </a:xfrm>
              <a:prstGeom prst="line">
                <a:avLst/>
              </a:prstGeom>
              <a:noFill/>
              <a:ln w="1752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>
                  <a:latin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00" name="Line 14"/>
              <p:cNvSpPr>
                <a:spLocks noChangeShapeType="1"/>
              </p:cNvSpPr>
              <p:nvPr/>
            </p:nvSpPr>
            <p:spPr bwMode="auto">
              <a:xfrm>
                <a:off x="4458" y="2238"/>
                <a:ext cx="828" cy="0"/>
              </a:xfrm>
              <a:prstGeom prst="line">
                <a:avLst/>
              </a:prstGeom>
              <a:noFill/>
              <a:ln w="14351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>
                  <a:latin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139" name="Line 15"/>
            <p:cNvSpPr>
              <a:spLocks noChangeShapeType="1"/>
            </p:cNvSpPr>
            <p:nvPr/>
          </p:nvSpPr>
          <p:spPr bwMode="auto">
            <a:xfrm flipH="1">
              <a:off x="2630697" y="2319325"/>
              <a:ext cx="9525" cy="3962400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40" name="Line 16"/>
            <p:cNvSpPr>
              <a:spLocks noChangeShapeType="1"/>
            </p:cNvSpPr>
            <p:nvPr/>
          </p:nvSpPr>
          <p:spPr bwMode="auto">
            <a:xfrm>
              <a:off x="7497972" y="2281225"/>
              <a:ext cx="9525" cy="3943350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41" name="Line 17"/>
            <p:cNvSpPr>
              <a:spLocks noChangeShapeType="1"/>
            </p:cNvSpPr>
            <p:nvPr/>
          </p:nvSpPr>
          <p:spPr bwMode="auto">
            <a:xfrm>
              <a:off x="7507497" y="4985535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42" name="Line 18"/>
            <p:cNvSpPr>
              <a:spLocks noChangeShapeType="1"/>
            </p:cNvSpPr>
            <p:nvPr/>
          </p:nvSpPr>
          <p:spPr bwMode="auto">
            <a:xfrm>
              <a:off x="3964197" y="2862250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43" name="Line 19"/>
            <p:cNvSpPr>
              <a:spLocks noChangeShapeType="1"/>
            </p:cNvSpPr>
            <p:nvPr/>
          </p:nvSpPr>
          <p:spPr bwMode="auto">
            <a:xfrm>
              <a:off x="4173747" y="2862250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44" name="Line 20"/>
            <p:cNvSpPr>
              <a:spLocks noChangeShapeType="1"/>
            </p:cNvSpPr>
            <p:nvPr/>
          </p:nvSpPr>
          <p:spPr bwMode="auto">
            <a:xfrm>
              <a:off x="1592472" y="3195625"/>
              <a:ext cx="7229475" cy="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45" name="Line 21"/>
            <p:cNvSpPr>
              <a:spLocks noChangeShapeType="1"/>
            </p:cNvSpPr>
            <p:nvPr/>
          </p:nvSpPr>
          <p:spPr bwMode="auto">
            <a:xfrm flipH="1">
              <a:off x="1611522" y="2871775"/>
              <a:ext cx="2352675" cy="561975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46" name="Line 22"/>
            <p:cNvSpPr>
              <a:spLocks noChangeShapeType="1"/>
            </p:cNvSpPr>
            <p:nvPr/>
          </p:nvSpPr>
          <p:spPr bwMode="auto">
            <a:xfrm>
              <a:off x="4754772" y="2843200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47" name="Line 23"/>
            <p:cNvSpPr>
              <a:spLocks noChangeShapeType="1"/>
            </p:cNvSpPr>
            <p:nvPr/>
          </p:nvSpPr>
          <p:spPr bwMode="auto">
            <a:xfrm>
              <a:off x="4973847" y="2843200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48" name="Line 24"/>
            <p:cNvSpPr>
              <a:spLocks noChangeShapeType="1"/>
            </p:cNvSpPr>
            <p:nvPr/>
          </p:nvSpPr>
          <p:spPr bwMode="auto">
            <a:xfrm>
              <a:off x="5545347" y="2852725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49" name="Line 25"/>
            <p:cNvSpPr>
              <a:spLocks noChangeShapeType="1"/>
            </p:cNvSpPr>
            <p:nvPr/>
          </p:nvSpPr>
          <p:spPr bwMode="auto">
            <a:xfrm>
              <a:off x="5754897" y="2852725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50" name="Line 26"/>
            <p:cNvSpPr>
              <a:spLocks noChangeShapeType="1"/>
            </p:cNvSpPr>
            <p:nvPr/>
          </p:nvSpPr>
          <p:spPr bwMode="auto">
            <a:xfrm>
              <a:off x="4173747" y="2852725"/>
              <a:ext cx="581025" cy="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51" name="Line 27"/>
            <p:cNvSpPr>
              <a:spLocks noChangeShapeType="1"/>
            </p:cNvSpPr>
            <p:nvPr/>
          </p:nvSpPr>
          <p:spPr bwMode="auto">
            <a:xfrm>
              <a:off x="4973847" y="2852725"/>
              <a:ext cx="581025" cy="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52" name="Line 28"/>
            <p:cNvSpPr>
              <a:spLocks noChangeShapeType="1"/>
            </p:cNvSpPr>
            <p:nvPr/>
          </p:nvSpPr>
          <p:spPr bwMode="auto">
            <a:xfrm>
              <a:off x="5754897" y="2852725"/>
              <a:ext cx="581025" cy="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53" name="Line 29"/>
            <p:cNvSpPr>
              <a:spLocks noChangeShapeType="1"/>
            </p:cNvSpPr>
            <p:nvPr/>
          </p:nvSpPr>
          <p:spPr bwMode="auto">
            <a:xfrm>
              <a:off x="6526422" y="2862250"/>
              <a:ext cx="581025" cy="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54" name="Line 30"/>
            <p:cNvSpPr>
              <a:spLocks noChangeShapeType="1"/>
            </p:cNvSpPr>
            <p:nvPr/>
          </p:nvSpPr>
          <p:spPr bwMode="auto">
            <a:xfrm>
              <a:off x="7297947" y="2862250"/>
              <a:ext cx="209550" cy="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55" name="Line 31"/>
            <p:cNvSpPr>
              <a:spLocks noChangeShapeType="1"/>
            </p:cNvSpPr>
            <p:nvPr/>
          </p:nvSpPr>
          <p:spPr bwMode="auto">
            <a:xfrm>
              <a:off x="6326397" y="2862250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56" name="Line 32"/>
            <p:cNvSpPr>
              <a:spLocks noChangeShapeType="1"/>
            </p:cNvSpPr>
            <p:nvPr/>
          </p:nvSpPr>
          <p:spPr bwMode="auto">
            <a:xfrm>
              <a:off x="7297947" y="2862250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57" name="Line 33"/>
            <p:cNvSpPr>
              <a:spLocks noChangeShapeType="1"/>
            </p:cNvSpPr>
            <p:nvPr/>
          </p:nvSpPr>
          <p:spPr bwMode="auto">
            <a:xfrm>
              <a:off x="7507497" y="2862250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58" name="Line 34"/>
            <p:cNvSpPr>
              <a:spLocks noChangeShapeType="1"/>
            </p:cNvSpPr>
            <p:nvPr/>
          </p:nvSpPr>
          <p:spPr bwMode="auto">
            <a:xfrm>
              <a:off x="6535947" y="2862250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59" name="Line 35"/>
            <p:cNvSpPr>
              <a:spLocks noChangeShapeType="1"/>
            </p:cNvSpPr>
            <p:nvPr/>
          </p:nvSpPr>
          <p:spPr bwMode="auto">
            <a:xfrm>
              <a:off x="7097922" y="2862250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60" name="Line 36"/>
            <p:cNvSpPr>
              <a:spLocks noChangeShapeType="1"/>
            </p:cNvSpPr>
            <p:nvPr/>
          </p:nvSpPr>
          <p:spPr bwMode="auto">
            <a:xfrm>
              <a:off x="3964197" y="3538525"/>
              <a:ext cx="200025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61" name="Line 37"/>
            <p:cNvSpPr>
              <a:spLocks noChangeShapeType="1"/>
            </p:cNvSpPr>
            <p:nvPr/>
          </p:nvSpPr>
          <p:spPr bwMode="auto">
            <a:xfrm>
              <a:off x="4764297" y="3519475"/>
              <a:ext cx="200025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62" name="Line 38"/>
            <p:cNvSpPr>
              <a:spLocks noChangeShapeType="1"/>
            </p:cNvSpPr>
            <p:nvPr/>
          </p:nvSpPr>
          <p:spPr bwMode="auto">
            <a:xfrm>
              <a:off x="5545347" y="3529000"/>
              <a:ext cx="200025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63" name="Line 39"/>
            <p:cNvSpPr>
              <a:spLocks noChangeShapeType="1"/>
            </p:cNvSpPr>
            <p:nvPr/>
          </p:nvSpPr>
          <p:spPr bwMode="auto">
            <a:xfrm>
              <a:off x="6316872" y="3538525"/>
              <a:ext cx="200025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64" name="Line 40"/>
            <p:cNvSpPr>
              <a:spLocks noChangeShapeType="1"/>
            </p:cNvSpPr>
            <p:nvPr/>
          </p:nvSpPr>
          <p:spPr bwMode="auto">
            <a:xfrm>
              <a:off x="7107447" y="3538525"/>
              <a:ext cx="200025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65" name="Line 41"/>
            <p:cNvSpPr>
              <a:spLocks noChangeShapeType="1"/>
            </p:cNvSpPr>
            <p:nvPr/>
          </p:nvSpPr>
          <p:spPr bwMode="auto">
            <a:xfrm>
              <a:off x="7507497" y="3538525"/>
              <a:ext cx="1295400" cy="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66" name="Line 42"/>
            <p:cNvSpPr>
              <a:spLocks noChangeShapeType="1"/>
            </p:cNvSpPr>
            <p:nvPr/>
          </p:nvSpPr>
          <p:spPr bwMode="auto">
            <a:xfrm>
              <a:off x="7497972" y="4985535"/>
              <a:ext cx="1295400" cy="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67" name="Text Box 44"/>
            <p:cNvSpPr txBox="1">
              <a:spLocks noChangeArrowheads="1"/>
            </p:cNvSpPr>
            <p:nvPr/>
          </p:nvSpPr>
          <p:spPr bwMode="auto">
            <a:xfrm>
              <a:off x="1635585" y="2900350"/>
              <a:ext cx="776175" cy="369332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Vdet1</a:t>
              </a:r>
            </a:p>
          </p:txBody>
        </p:sp>
        <p:sp>
          <p:nvSpPr>
            <p:cNvPr id="168" name="Text Box 46"/>
            <p:cNvSpPr txBox="1">
              <a:spLocks noChangeArrowheads="1"/>
            </p:cNvSpPr>
            <p:nvPr/>
          </p:nvSpPr>
          <p:spPr bwMode="auto">
            <a:xfrm>
              <a:off x="2111577" y="3719500"/>
              <a:ext cx="502061" cy="369332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ON</a:t>
              </a:r>
            </a:p>
          </p:txBody>
        </p:sp>
        <p:sp>
          <p:nvSpPr>
            <p:cNvPr id="169" name="Text Box 47"/>
            <p:cNvSpPr txBox="1">
              <a:spLocks noChangeArrowheads="1"/>
            </p:cNvSpPr>
            <p:nvPr/>
          </p:nvSpPr>
          <p:spPr bwMode="auto">
            <a:xfrm>
              <a:off x="467544" y="5049433"/>
              <a:ext cx="797013" cy="369332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800" b="1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Cout</a:t>
              </a:r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</a:p>
          </p:txBody>
        </p:sp>
        <p:sp>
          <p:nvSpPr>
            <p:cNvPr id="170" name="Text Box 48"/>
            <p:cNvSpPr txBox="1">
              <a:spLocks noChangeArrowheads="1"/>
            </p:cNvSpPr>
            <p:nvPr/>
          </p:nvSpPr>
          <p:spPr bwMode="auto">
            <a:xfrm>
              <a:off x="1662322" y="4292696"/>
              <a:ext cx="566181" cy="369332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Off </a:t>
              </a:r>
            </a:p>
          </p:txBody>
        </p:sp>
        <p:sp>
          <p:nvSpPr>
            <p:cNvPr id="171" name="Text Box 49"/>
            <p:cNvSpPr txBox="1">
              <a:spLocks noChangeArrowheads="1"/>
            </p:cNvSpPr>
            <p:nvPr/>
          </p:nvSpPr>
          <p:spPr bwMode="auto">
            <a:xfrm>
              <a:off x="3433972" y="5880088"/>
              <a:ext cx="3776996" cy="646331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Output Delay Time for </a:t>
              </a:r>
              <a:r>
                <a:rPr lang="en-US" altLang="ja-JP" sz="18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Over-charge</a:t>
              </a:r>
            </a:p>
            <a:p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altLang="ja-JP" sz="18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                  (tVDET1)</a:t>
              </a:r>
              <a:endParaRPr lang="en-US" altLang="ja-JP" sz="18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72" name="Text Box 50"/>
            <p:cNvSpPr txBox="1">
              <a:spLocks noChangeArrowheads="1"/>
            </p:cNvSpPr>
            <p:nvPr/>
          </p:nvSpPr>
          <p:spPr bwMode="auto">
            <a:xfrm>
              <a:off x="179512" y="3767125"/>
              <a:ext cx="1512681" cy="923330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ja-JP" sz="1800" b="1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Timer </a:t>
              </a:r>
              <a:r>
                <a:rPr lang="en-US" altLang="ja-JP" sz="18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of</a:t>
              </a:r>
              <a:endParaRPr lang="en-US" altLang="ja-JP" sz="18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r>
                <a:rPr lang="en-US" altLang="ja-JP" sz="18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Overcharge Detector</a:t>
              </a:r>
              <a:endParaRPr lang="en-US" altLang="ja-JP" sz="18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73" name="Line 37"/>
            <p:cNvSpPr>
              <a:spLocks noChangeShapeType="1"/>
            </p:cNvSpPr>
            <p:nvPr/>
          </p:nvSpPr>
          <p:spPr bwMode="auto">
            <a:xfrm>
              <a:off x="3984435" y="2464380"/>
              <a:ext cx="0" cy="2390775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74" name="Line 37"/>
            <p:cNvSpPr>
              <a:spLocks noChangeShapeType="1"/>
            </p:cNvSpPr>
            <p:nvPr/>
          </p:nvSpPr>
          <p:spPr bwMode="auto">
            <a:xfrm>
              <a:off x="4427934" y="2420538"/>
              <a:ext cx="0" cy="2390775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75" name="Text Box 33"/>
            <p:cNvSpPr txBox="1">
              <a:spLocks noChangeArrowheads="1"/>
            </p:cNvSpPr>
            <p:nvPr/>
          </p:nvSpPr>
          <p:spPr bwMode="auto">
            <a:xfrm>
              <a:off x="171712" y="2824545"/>
              <a:ext cx="1519968" cy="646331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sz="1800" b="1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VCn</a:t>
              </a:r>
              <a:endParaRPr lang="en-US" altLang="zh-TW" sz="1800" b="1" dirty="0" smtClean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r>
                <a:rPr lang="en-US" altLang="ja-JP" sz="18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(n=1,2,3,4</a:t>
              </a:r>
              <a:r>
                <a:rPr lang="en-US" altLang="ja-JP" sz="18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)</a:t>
              </a:r>
              <a:endParaRPr lang="en-US" altLang="ja-JP" sz="18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76" name="圓角矩形圖說文字 175"/>
            <p:cNvSpPr/>
            <p:nvPr/>
          </p:nvSpPr>
          <p:spPr bwMode="auto">
            <a:xfrm>
              <a:off x="4427932" y="5013726"/>
              <a:ext cx="2304308" cy="432198"/>
            </a:xfrm>
            <a:prstGeom prst="wedgeRoundRectCallout">
              <a:avLst>
                <a:gd name="adj1" fmla="val -49948"/>
                <a:gd name="adj2" fmla="val -132914"/>
                <a:gd name="adj3" fmla="val 16667"/>
              </a:avLst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Tahoma" pitchFamily="34" charset="0"/>
                  <a:cs typeface="Tahoma" pitchFamily="34" charset="0"/>
                </a:rPr>
                <a:t>Timer</a:t>
              </a:r>
              <a:r>
                <a:rPr kumimoji="0" lang="en-US" altLang="zh-TW" sz="14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altLang="zh-TW" sz="14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does </a:t>
              </a:r>
              <a:r>
                <a:rPr lang="en-US" altLang="zh-TW" sz="1400" b="1" dirty="0" smtClean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Not</a:t>
              </a:r>
              <a:r>
                <a:rPr lang="en-US" altLang="zh-TW" sz="14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kumimoji="0" lang="en-US" altLang="zh-TW" sz="14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Tahoma" pitchFamily="34" charset="0"/>
                  <a:cs typeface="Tahoma" pitchFamily="34" charset="0"/>
                </a:rPr>
                <a:t>Reset</a:t>
              </a:r>
              <a:endParaRPr kumimoji="0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宋体" pitchFamily="2" charset="-122"/>
                <a:cs typeface="Tahoma" pitchFamily="34" charset="0"/>
              </a:endParaRPr>
            </a:p>
          </p:txBody>
        </p:sp>
        <p:sp>
          <p:nvSpPr>
            <p:cNvPr id="177" name="Line 7"/>
            <p:cNvSpPr>
              <a:spLocks noChangeShapeType="1"/>
            </p:cNvSpPr>
            <p:nvPr/>
          </p:nvSpPr>
          <p:spPr bwMode="auto">
            <a:xfrm>
              <a:off x="3989784" y="2564604"/>
              <a:ext cx="438150" cy="0"/>
            </a:xfrm>
            <a:prstGeom prst="line">
              <a:avLst/>
            </a:prstGeom>
            <a:noFill/>
            <a:ln w="20701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78" name="Text Box 34"/>
            <p:cNvSpPr txBox="1">
              <a:spLocks noChangeArrowheads="1"/>
            </p:cNvSpPr>
            <p:nvPr/>
          </p:nvSpPr>
          <p:spPr bwMode="auto">
            <a:xfrm>
              <a:off x="3923703" y="2276472"/>
              <a:ext cx="513282" cy="276999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2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tVTR</a:t>
              </a:r>
              <a:endParaRPr lang="en-US" altLang="ja-JP" sz="12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79" name="Line 37"/>
            <p:cNvSpPr>
              <a:spLocks noChangeShapeType="1"/>
            </p:cNvSpPr>
            <p:nvPr/>
          </p:nvSpPr>
          <p:spPr bwMode="auto">
            <a:xfrm>
              <a:off x="4776798" y="2464380"/>
              <a:ext cx="0" cy="2390775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80" name="Line 37"/>
            <p:cNvSpPr>
              <a:spLocks noChangeShapeType="1"/>
            </p:cNvSpPr>
            <p:nvPr/>
          </p:nvSpPr>
          <p:spPr bwMode="auto">
            <a:xfrm>
              <a:off x="5220297" y="2420538"/>
              <a:ext cx="0" cy="2390775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81" name="Line 7"/>
            <p:cNvSpPr>
              <a:spLocks noChangeShapeType="1"/>
            </p:cNvSpPr>
            <p:nvPr/>
          </p:nvSpPr>
          <p:spPr bwMode="auto">
            <a:xfrm>
              <a:off x="4782147" y="2564604"/>
              <a:ext cx="438150" cy="0"/>
            </a:xfrm>
            <a:prstGeom prst="line">
              <a:avLst/>
            </a:prstGeom>
            <a:noFill/>
            <a:ln w="20701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82" name="Text Box 34"/>
            <p:cNvSpPr txBox="1">
              <a:spLocks noChangeArrowheads="1"/>
            </p:cNvSpPr>
            <p:nvPr/>
          </p:nvSpPr>
          <p:spPr bwMode="auto">
            <a:xfrm>
              <a:off x="4716066" y="2276472"/>
              <a:ext cx="513282" cy="276999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2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tVTR</a:t>
              </a:r>
              <a:endParaRPr lang="en-US" altLang="ja-JP" sz="12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83" name="Line 37"/>
            <p:cNvSpPr>
              <a:spLocks noChangeShapeType="1"/>
            </p:cNvSpPr>
            <p:nvPr/>
          </p:nvSpPr>
          <p:spPr bwMode="auto">
            <a:xfrm>
              <a:off x="5537668" y="2464380"/>
              <a:ext cx="0" cy="2390775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84" name="Line 37"/>
            <p:cNvSpPr>
              <a:spLocks noChangeShapeType="1"/>
            </p:cNvSpPr>
            <p:nvPr/>
          </p:nvSpPr>
          <p:spPr bwMode="auto">
            <a:xfrm>
              <a:off x="5981167" y="2420538"/>
              <a:ext cx="0" cy="2390775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85" name="Line 7"/>
            <p:cNvSpPr>
              <a:spLocks noChangeShapeType="1"/>
            </p:cNvSpPr>
            <p:nvPr/>
          </p:nvSpPr>
          <p:spPr bwMode="auto">
            <a:xfrm>
              <a:off x="5543017" y="2564604"/>
              <a:ext cx="438150" cy="0"/>
            </a:xfrm>
            <a:prstGeom prst="line">
              <a:avLst/>
            </a:prstGeom>
            <a:noFill/>
            <a:ln w="20701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86" name="Text Box 34"/>
            <p:cNvSpPr txBox="1">
              <a:spLocks noChangeArrowheads="1"/>
            </p:cNvSpPr>
            <p:nvPr/>
          </p:nvSpPr>
          <p:spPr bwMode="auto">
            <a:xfrm>
              <a:off x="5476936" y="2276472"/>
              <a:ext cx="513282" cy="276999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2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tVTR</a:t>
              </a:r>
              <a:endParaRPr lang="en-US" altLang="ja-JP" sz="12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87" name="Line 37"/>
            <p:cNvSpPr>
              <a:spLocks noChangeShapeType="1"/>
            </p:cNvSpPr>
            <p:nvPr/>
          </p:nvSpPr>
          <p:spPr bwMode="auto">
            <a:xfrm>
              <a:off x="6330031" y="2464380"/>
              <a:ext cx="0" cy="2390775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88" name="Line 37"/>
            <p:cNvSpPr>
              <a:spLocks noChangeShapeType="1"/>
            </p:cNvSpPr>
            <p:nvPr/>
          </p:nvSpPr>
          <p:spPr bwMode="auto">
            <a:xfrm>
              <a:off x="6773530" y="2420538"/>
              <a:ext cx="0" cy="2390775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89" name="Line 7"/>
            <p:cNvSpPr>
              <a:spLocks noChangeShapeType="1"/>
            </p:cNvSpPr>
            <p:nvPr/>
          </p:nvSpPr>
          <p:spPr bwMode="auto">
            <a:xfrm>
              <a:off x="6335380" y="2564604"/>
              <a:ext cx="438150" cy="0"/>
            </a:xfrm>
            <a:prstGeom prst="line">
              <a:avLst/>
            </a:prstGeom>
            <a:noFill/>
            <a:ln w="20701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90" name="Text Box 34"/>
            <p:cNvSpPr txBox="1">
              <a:spLocks noChangeArrowheads="1"/>
            </p:cNvSpPr>
            <p:nvPr/>
          </p:nvSpPr>
          <p:spPr bwMode="auto">
            <a:xfrm>
              <a:off x="6269299" y="2276472"/>
              <a:ext cx="513282" cy="276999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2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tVTR</a:t>
              </a:r>
              <a:endParaRPr lang="en-US" altLang="ja-JP" sz="12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91" name="Line 37"/>
            <p:cNvSpPr>
              <a:spLocks noChangeShapeType="1"/>
            </p:cNvSpPr>
            <p:nvPr/>
          </p:nvSpPr>
          <p:spPr bwMode="auto">
            <a:xfrm>
              <a:off x="7081854" y="2464380"/>
              <a:ext cx="0" cy="2390775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92" name="Line 37"/>
            <p:cNvSpPr>
              <a:spLocks noChangeShapeType="1"/>
            </p:cNvSpPr>
            <p:nvPr/>
          </p:nvSpPr>
          <p:spPr bwMode="auto">
            <a:xfrm>
              <a:off x="7525353" y="2420538"/>
              <a:ext cx="0" cy="2390775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93" name="Line 7"/>
            <p:cNvSpPr>
              <a:spLocks noChangeShapeType="1"/>
            </p:cNvSpPr>
            <p:nvPr/>
          </p:nvSpPr>
          <p:spPr bwMode="auto">
            <a:xfrm>
              <a:off x="7087203" y="2564604"/>
              <a:ext cx="438150" cy="0"/>
            </a:xfrm>
            <a:prstGeom prst="line">
              <a:avLst/>
            </a:prstGeom>
            <a:noFill/>
            <a:ln w="20701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zh-TW" alt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94" name="Text Box 34"/>
            <p:cNvSpPr txBox="1">
              <a:spLocks noChangeArrowheads="1"/>
            </p:cNvSpPr>
            <p:nvPr/>
          </p:nvSpPr>
          <p:spPr bwMode="auto">
            <a:xfrm>
              <a:off x="7021122" y="2276472"/>
              <a:ext cx="513282" cy="276999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2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tVTR</a:t>
              </a:r>
              <a:endParaRPr lang="en-US" altLang="ja-JP" sz="12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95" name="圓角矩形圖說文字 194"/>
            <p:cNvSpPr/>
            <p:nvPr/>
          </p:nvSpPr>
          <p:spPr bwMode="auto">
            <a:xfrm>
              <a:off x="7597386" y="5373891"/>
              <a:ext cx="1368627" cy="792363"/>
            </a:xfrm>
            <a:prstGeom prst="wedgeRoundRectCallout">
              <a:avLst>
                <a:gd name="adj1" fmla="val -52302"/>
                <a:gd name="adj2" fmla="val -89936"/>
                <a:gd name="adj3" fmla="val 16667"/>
              </a:avLst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TW" sz="1400" b="1" dirty="0" smtClean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Cout output H after tVDET1</a:t>
              </a:r>
              <a:endParaRPr kumimoji="0" lang="zh-TW" alt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ea typeface="宋体" pitchFamily="2" charset="-122"/>
                <a:cs typeface="Tahoma" pitchFamily="34" charset="0"/>
              </a:endParaRPr>
            </a:p>
          </p:txBody>
        </p:sp>
      </p:grpSp>
      <p:sp>
        <p:nvSpPr>
          <p:cNvPr id="201" name="Text Box 5"/>
          <p:cNvSpPr txBox="1">
            <a:spLocks noChangeArrowheads="1"/>
          </p:cNvSpPr>
          <p:nvPr/>
        </p:nvSpPr>
        <p:spPr bwMode="auto">
          <a:xfrm>
            <a:off x="2050845" y="6167045"/>
            <a:ext cx="5817618" cy="646331"/>
          </a:xfrm>
          <a:prstGeom prst="rect">
            <a:avLst/>
          </a:prstGeom>
          <a:noFill/>
          <a:ln w="11176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Vdet1 Timer Reset Time ; 16ms</a:t>
            </a:r>
            <a:r>
              <a:rPr lang="en-US" altLang="ja-JP" sz="1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</a:t>
            </a:r>
            <a:r>
              <a:rPr lang="en-US" altLang="ja-JP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30% (25</a:t>
            </a:r>
            <a:r>
              <a:rPr lang="en-US" altLang="ja-JP" sz="1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C</a:t>
            </a:r>
            <a:r>
              <a:rPr lang="en-US" altLang="ja-JP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r>
              <a:rPr lang="en-US" altLang="ja-JP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             5 to 50ms (-30</a:t>
            </a:r>
            <a:r>
              <a:rPr lang="en-US" altLang="ja-JP" sz="1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 to </a:t>
            </a:r>
            <a:r>
              <a:rPr lang="en-US" altLang="ja-JP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70</a:t>
            </a:r>
            <a:r>
              <a:rPr lang="en-US" altLang="ja-JP" sz="1800" dirty="0">
                <a:latin typeface="Tahoma" pitchFamily="34" charset="0"/>
                <a:ea typeface="Tahoma" pitchFamily="34" charset="0"/>
                <a:cs typeface="Tahoma" pitchFamily="34" charset="0"/>
                <a:sym typeface="Symbol" pitchFamily="18" charset="2"/>
              </a:rPr>
              <a:t>C</a:t>
            </a:r>
            <a:r>
              <a:rPr lang="en-US" altLang="ja-JP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202" name="Text Box 43"/>
          <p:cNvSpPr txBox="1">
            <a:spLocks noChangeArrowheads="1"/>
          </p:cNvSpPr>
          <p:nvPr/>
        </p:nvSpPr>
        <p:spPr bwMode="auto">
          <a:xfrm>
            <a:off x="323528" y="1300698"/>
            <a:ext cx="4929426" cy="400110"/>
          </a:xfrm>
          <a:prstGeom prst="rect">
            <a:avLst/>
          </a:prstGeom>
          <a:noFill/>
          <a:ln w="11176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Timing Chart 1 (Case : Off Pulse is short) </a:t>
            </a:r>
          </a:p>
        </p:txBody>
      </p:sp>
      <p:sp>
        <p:nvSpPr>
          <p:cNvPr id="203" name="文字方塊 202"/>
          <p:cNvSpPr txBox="1"/>
          <p:nvPr/>
        </p:nvSpPr>
        <p:spPr>
          <a:xfrm>
            <a:off x="323528" y="1007400"/>
            <a:ext cx="3347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Timer Reset</a:t>
            </a:r>
            <a:endParaRPr lang="zh-TW" altLang="en-US" b="1" dirty="0">
              <a:latin typeface="微軟正黑體" pitchFamily="34" charset="-120"/>
              <a:ea typeface="微軟正黑體" pitchFamily="34" charset="-120"/>
              <a:cs typeface="Tahoma" pitchFamily="34" charset="0"/>
            </a:endParaRPr>
          </a:p>
        </p:txBody>
      </p:sp>
      <p:sp>
        <p:nvSpPr>
          <p:cNvPr id="205" name="Text Box 34"/>
          <p:cNvSpPr txBox="1">
            <a:spLocks noChangeArrowheads="1"/>
          </p:cNvSpPr>
          <p:nvPr/>
        </p:nvSpPr>
        <p:spPr bwMode="auto">
          <a:xfrm>
            <a:off x="3914702" y="1772816"/>
            <a:ext cx="550151" cy="276999"/>
          </a:xfrm>
          <a:prstGeom prst="rect">
            <a:avLst/>
          </a:prstGeom>
          <a:noFill/>
          <a:ln w="11176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16ms</a:t>
            </a:r>
            <a:endParaRPr lang="en-US" altLang="ja-JP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07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3731" y="384326"/>
            <a:ext cx="6292429" cy="428793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zh-TW" alt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重點功能</a:t>
            </a:r>
            <a:endParaRPr lang="en-US" altLang="zh-TW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4" name="群組 73"/>
          <p:cNvGrpSpPr/>
          <p:nvPr/>
        </p:nvGrpSpPr>
        <p:grpSpPr>
          <a:xfrm>
            <a:off x="178207" y="1988366"/>
            <a:ext cx="8893760" cy="4182895"/>
            <a:chOff x="178207" y="2564604"/>
            <a:chExt cx="8893760" cy="4182895"/>
          </a:xfrm>
        </p:grpSpPr>
        <p:sp>
          <p:nvSpPr>
            <p:cNvPr id="75" name="Text Box 5"/>
            <p:cNvSpPr txBox="1">
              <a:spLocks noChangeArrowheads="1"/>
            </p:cNvSpPr>
            <p:nvPr/>
          </p:nvSpPr>
          <p:spPr bwMode="auto">
            <a:xfrm>
              <a:off x="1619672" y="6101168"/>
              <a:ext cx="5817618" cy="646331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Vdet1 Timer Reset Time ; 16ms</a:t>
              </a:r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  <a:sym typeface="Symbol" pitchFamily="18" charset="2"/>
                </a:rPr>
                <a:t></a:t>
              </a:r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30% (25</a:t>
              </a:r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  <a:sym typeface="Symbol" pitchFamily="18" charset="2"/>
                </a:rPr>
                <a:t>C</a:t>
              </a:r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)</a:t>
              </a:r>
            </a:p>
            <a:p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                                           5 to 50ms (-30</a:t>
              </a:r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  <a:sym typeface="Symbol" pitchFamily="18" charset="2"/>
                </a:rPr>
                <a:t> to </a:t>
              </a:r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70</a:t>
              </a:r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  <a:sym typeface="Symbol" pitchFamily="18" charset="2"/>
                </a:rPr>
                <a:t>C</a:t>
              </a:r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)</a:t>
              </a:r>
            </a:p>
          </p:txBody>
        </p:sp>
        <p:sp>
          <p:nvSpPr>
            <p:cNvPr id="76" name="Line 7"/>
            <p:cNvSpPr>
              <a:spLocks noChangeShapeType="1"/>
            </p:cNvSpPr>
            <p:nvPr/>
          </p:nvSpPr>
          <p:spPr bwMode="auto">
            <a:xfrm>
              <a:off x="3861208" y="2870200"/>
              <a:ext cx="438150" cy="0"/>
            </a:xfrm>
            <a:prstGeom prst="line">
              <a:avLst/>
            </a:prstGeom>
            <a:noFill/>
            <a:ln w="20701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7" name="Line 8"/>
            <p:cNvSpPr>
              <a:spLocks noChangeShapeType="1"/>
            </p:cNvSpPr>
            <p:nvPr/>
          </p:nvSpPr>
          <p:spPr bwMode="auto">
            <a:xfrm flipV="1">
              <a:off x="1632357" y="6022976"/>
              <a:ext cx="6829427" cy="9525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8" name="Line 9"/>
            <p:cNvSpPr>
              <a:spLocks noChangeShapeType="1"/>
            </p:cNvSpPr>
            <p:nvPr/>
          </p:nvSpPr>
          <p:spPr bwMode="auto">
            <a:xfrm>
              <a:off x="2575333" y="4175125"/>
              <a:ext cx="1724025" cy="0"/>
            </a:xfrm>
            <a:prstGeom prst="line">
              <a:avLst/>
            </a:prstGeom>
            <a:noFill/>
            <a:ln w="17526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Line 10"/>
            <p:cNvSpPr>
              <a:spLocks noChangeShapeType="1"/>
            </p:cNvSpPr>
            <p:nvPr/>
          </p:nvSpPr>
          <p:spPr bwMode="auto">
            <a:xfrm>
              <a:off x="2575333" y="4184650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Line 11"/>
            <p:cNvSpPr>
              <a:spLocks noChangeShapeType="1"/>
            </p:cNvSpPr>
            <p:nvPr/>
          </p:nvSpPr>
          <p:spPr bwMode="auto">
            <a:xfrm>
              <a:off x="1641882" y="4870451"/>
              <a:ext cx="933450" cy="0"/>
            </a:xfrm>
            <a:prstGeom prst="line">
              <a:avLst/>
            </a:prstGeom>
            <a:noFill/>
            <a:ln w="17526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1" name="Line 12"/>
            <p:cNvSpPr>
              <a:spLocks noChangeShapeType="1"/>
            </p:cNvSpPr>
            <p:nvPr/>
          </p:nvSpPr>
          <p:spPr bwMode="auto">
            <a:xfrm flipV="1">
              <a:off x="7737884" y="4822826"/>
              <a:ext cx="723900" cy="9525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" name="Line 13"/>
            <p:cNvSpPr>
              <a:spLocks noChangeShapeType="1"/>
            </p:cNvSpPr>
            <p:nvPr/>
          </p:nvSpPr>
          <p:spPr bwMode="auto">
            <a:xfrm flipH="1">
              <a:off x="2565808" y="2584450"/>
              <a:ext cx="9525" cy="2476501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3" name="Line 14"/>
            <p:cNvSpPr>
              <a:spLocks noChangeShapeType="1"/>
            </p:cNvSpPr>
            <p:nvPr/>
          </p:nvSpPr>
          <p:spPr bwMode="auto">
            <a:xfrm>
              <a:off x="7328309" y="2651125"/>
              <a:ext cx="9525" cy="2409826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4" name="Line 15"/>
            <p:cNvSpPr>
              <a:spLocks noChangeShapeType="1"/>
            </p:cNvSpPr>
            <p:nvPr/>
          </p:nvSpPr>
          <p:spPr bwMode="auto">
            <a:xfrm>
              <a:off x="3899308" y="3127375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5" name="Line 16"/>
            <p:cNvSpPr>
              <a:spLocks noChangeShapeType="1"/>
            </p:cNvSpPr>
            <p:nvPr/>
          </p:nvSpPr>
          <p:spPr bwMode="auto">
            <a:xfrm flipV="1">
              <a:off x="1691095" y="3451225"/>
              <a:ext cx="6742114" cy="9525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6" name="Line 17"/>
            <p:cNvSpPr>
              <a:spLocks noChangeShapeType="1"/>
            </p:cNvSpPr>
            <p:nvPr/>
          </p:nvSpPr>
          <p:spPr bwMode="auto">
            <a:xfrm flipH="1">
              <a:off x="1546632" y="3136900"/>
              <a:ext cx="2352676" cy="561975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7" name="Line 18"/>
            <p:cNvSpPr>
              <a:spLocks noChangeShapeType="1"/>
            </p:cNvSpPr>
            <p:nvPr/>
          </p:nvSpPr>
          <p:spPr bwMode="auto">
            <a:xfrm rot="10800000">
              <a:off x="3897720" y="3811588"/>
              <a:ext cx="581025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8" name="Line 19"/>
            <p:cNvSpPr>
              <a:spLocks noChangeShapeType="1"/>
            </p:cNvSpPr>
            <p:nvPr/>
          </p:nvSpPr>
          <p:spPr bwMode="auto">
            <a:xfrm rot="10800000">
              <a:off x="4469221" y="3125788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9" name="Line 20"/>
            <p:cNvSpPr>
              <a:spLocks noChangeShapeType="1"/>
            </p:cNvSpPr>
            <p:nvPr/>
          </p:nvSpPr>
          <p:spPr bwMode="auto">
            <a:xfrm rot="10800000">
              <a:off x="5612221" y="3135313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0" name="Line 21"/>
            <p:cNvSpPr>
              <a:spLocks noChangeShapeType="1"/>
            </p:cNvSpPr>
            <p:nvPr/>
          </p:nvSpPr>
          <p:spPr bwMode="auto">
            <a:xfrm rot="10800000">
              <a:off x="5031196" y="3821113"/>
              <a:ext cx="581025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Line 22"/>
            <p:cNvSpPr>
              <a:spLocks noChangeShapeType="1"/>
            </p:cNvSpPr>
            <p:nvPr/>
          </p:nvSpPr>
          <p:spPr bwMode="auto">
            <a:xfrm rot="10800000">
              <a:off x="5040721" y="3125788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" name="Line 23"/>
            <p:cNvSpPr>
              <a:spLocks noChangeShapeType="1"/>
            </p:cNvSpPr>
            <p:nvPr/>
          </p:nvSpPr>
          <p:spPr bwMode="auto">
            <a:xfrm rot="10800000">
              <a:off x="7345771" y="3163888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3" name="Line 24"/>
            <p:cNvSpPr>
              <a:spLocks noChangeShapeType="1"/>
            </p:cNvSpPr>
            <p:nvPr/>
          </p:nvSpPr>
          <p:spPr bwMode="auto">
            <a:xfrm rot="10800000">
              <a:off x="6774271" y="3154363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4" name="Line 25"/>
            <p:cNvSpPr>
              <a:spLocks noChangeShapeType="1"/>
            </p:cNvSpPr>
            <p:nvPr/>
          </p:nvSpPr>
          <p:spPr bwMode="auto">
            <a:xfrm rot="10800000">
              <a:off x="6174196" y="3144838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Line 26"/>
            <p:cNvSpPr>
              <a:spLocks noChangeShapeType="1"/>
            </p:cNvSpPr>
            <p:nvPr/>
          </p:nvSpPr>
          <p:spPr bwMode="auto">
            <a:xfrm rot="10800000" flipV="1">
              <a:off x="7336246" y="3840163"/>
              <a:ext cx="1104900" cy="952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Line 27"/>
            <p:cNvSpPr>
              <a:spLocks noChangeShapeType="1"/>
            </p:cNvSpPr>
            <p:nvPr/>
          </p:nvSpPr>
          <p:spPr bwMode="auto">
            <a:xfrm rot="10800000">
              <a:off x="6164671" y="3830638"/>
              <a:ext cx="60960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7" name="Line 28"/>
            <p:cNvSpPr>
              <a:spLocks noChangeShapeType="1"/>
            </p:cNvSpPr>
            <p:nvPr/>
          </p:nvSpPr>
          <p:spPr bwMode="auto">
            <a:xfrm rot="10800000">
              <a:off x="6783796" y="3163888"/>
              <a:ext cx="561975" cy="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8" name="Line 29"/>
            <p:cNvSpPr>
              <a:spLocks noChangeShapeType="1"/>
            </p:cNvSpPr>
            <p:nvPr/>
          </p:nvSpPr>
          <p:spPr bwMode="auto">
            <a:xfrm rot="10800000" flipV="1">
              <a:off x="5621746" y="3135313"/>
              <a:ext cx="552450" cy="9525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9" name="Line 30"/>
            <p:cNvSpPr>
              <a:spLocks noChangeShapeType="1"/>
            </p:cNvSpPr>
            <p:nvPr/>
          </p:nvSpPr>
          <p:spPr bwMode="auto">
            <a:xfrm rot="10800000">
              <a:off x="4469221" y="3125788"/>
              <a:ext cx="571500" cy="9525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0" name="Text Box 32"/>
            <p:cNvSpPr txBox="1">
              <a:spLocks noChangeArrowheads="1"/>
            </p:cNvSpPr>
            <p:nvPr/>
          </p:nvSpPr>
          <p:spPr bwMode="auto">
            <a:xfrm>
              <a:off x="1618070" y="3165475"/>
              <a:ext cx="776175" cy="369332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Vdet1</a:t>
              </a:r>
            </a:p>
          </p:txBody>
        </p:sp>
        <p:sp>
          <p:nvSpPr>
            <p:cNvPr id="101" name="Text Box 33"/>
            <p:cNvSpPr txBox="1">
              <a:spLocks noChangeArrowheads="1"/>
            </p:cNvSpPr>
            <p:nvPr/>
          </p:nvSpPr>
          <p:spPr bwMode="auto">
            <a:xfrm>
              <a:off x="227420" y="3143250"/>
              <a:ext cx="1519968" cy="646331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sz="1800" b="1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VCn</a:t>
              </a:r>
              <a:endParaRPr lang="en-US" altLang="zh-TW" sz="1800" b="1" dirty="0" smtClean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r>
                <a:rPr lang="en-US" altLang="ja-JP" sz="18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(n=1,2,3,4</a:t>
              </a:r>
              <a:r>
                <a:rPr lang="en-US" altLang="ja-JP" sz="18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)</a:t>
              </a:r>
              <a:endParaRPr lang="en-US" altLang="ja-JP" sz="18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2" name="Text Box 34"/>
            <p:cNvSpPr txBox="1">
              <a:spLocks noChangeArrowheads="1"/>
            </p:cNvSpPr>
            <p:nvPr/>
          </p:nvSpPr>
          <p:spPr bwMode="auto">
            <a:xfrm>
              <a:off x="2051457" y="3984625"/>
              <a:ext cx="502061" cy="369332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ON</a:t>
              </a:r>
            </a:p>
          </p:txBody>
        </p:sp>
        <p:sp>
          <p:nvSpPr>
            <p:cNvPr id="103" name="Text Box 35"/>
            <p:cNvSpPr txBox="1">
              <a:spLocks noChangeArrowheads="1"/>
            </p:cNvSpPr>
            <p:nvPr/>
          </p:nvSpPr>
          <p:spPr bwMode="auto">
            <a:xfrm>
              <a:off x="322670" y="5435601"/>
              <a:ext cx="792205" cy="369332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800" b="1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Cout </a:t>
              </a:r>
            </a:p>
          </p:txBody>
        </p:sp>
        <p:sp>
          <p:nvSpPr>
            <p:cNvPr id="104" name="Text Box 36"/>
            <p:cNvSpPr txBox="1">
              <a:spLocks noChangeArrowheads="1"/>
            </p:cNvSpPr>
            <p:nvPr/>
          </p:nvSpPr>
          <p:spPr bwMode="auto">
            <a:xfrm>
              <a:off x="1570445" y="4581526"/>
              <a:ext cx="566181" cy="369332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Off </a:t>
              </a:r>
            </a:p>
          </p:txBody>
        </p:sp>
        <p:sp>
          <p:nvSpPr>
            <p:cNvPr id="105" name="Line 37"/>
            <p:cNvSpPr>
              <a:spLocks noChangeShapeType="1"/>
            </p:cNvSpPr>
            <p:nvPr/>
          </p:nvSpPr>
          <p:spPr bwMode="auto">
            <a:xfrm>
              <a:off x="3883433" y="2670175"/>
              <a:ext cx="0" cy="2390776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6" name="Line 38"/>
            <p:cNvSpPr>
              <a:spLocks noChangeShapeType="1"/>
            </p:cNvSpPr>
            <p:nvPr/>
          </p:nvSpPr>
          <p:spPr bwMode="auto">
            <a:xfrm>
              <a:off x="4273958" y="2660650"/>
              <a:ext cx="9525" cy="2428876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7" name="Line 39"/>
            <p:cNvSpPr>
              <a:spLocks noChangeShapeType="1"/>
            </p:cNvSpPr>
            <p:nvPr/>
          </p:nvSpPr>
          <p:spPr bwMode="auto">
            <a:xfrm>
              <a:off x="5442358" y="2679700"/>
              <a:ext cx="0" cy="2371726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8" name="Line 40"/>
            <p:cNvSpPr>
              <a:spLocks noChangeShapeType="1"/>
            </p:cNvSpPr>
            <p:nvPr/>
          </p:nvSpPr>
          <p:spPr bwMode="auto">
            <a:xfrm>
              <a:off x="5023258" y="2689225"/>
              <a:ext cx="9525" cy="2371726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9" name="Line 41"/>
            <p:cNvSpPr>
              <a:spLocks noChangeShapeType="1"/>
            </p:cNvSpPr>
            <p:nvPr/>
          </p:nvSpPr>
          <p:spPr bwMode="auto">
            <a:xfrm>
              <a:off x="6604409" y="2670175"/>
              <a:ext cx="9525" cy="2400301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0" name="Line 42"/>
            <p:cNvSpPr>
              <a:spLocks noChangeShapeType="1"/>
            </p:cNvSpPr>
            <p:nvPr/>
          </p:nvSpPr>
          <p:spPr bwMode="auto">
            <a:xfrm>
              <a:off x="6175783" y="2660650"/>
              <a:ext cx="0" cy="2390776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1" name="Line 43"/>
            <p:cNvSpPr>
              <a:spLocks noChangeShapeType="1"/>
            </p:cNvSpPr>
            <p:nvPr/>
          </p:nvSpPr>
          <p:spPr bwMode="auto">
            <a:xfrm>
              <a:off x="5013733" y="2870200"/>
              <a:ext cx="438150" cy="0"/>
            </a:xfrm>
            <a:prstGeom prst="line">
              <a:avLst/>
            </a:prstGeom>
            <a:noFill/>
            <a:ln w="20701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2" name="Line 44"/>
            <p:cNvSpPr>
              <a:spLocks noChangeShapeType="1"/>
            </p:cNvSpPr>
            <p:nvPr/>
          </p:nvSpPr>
          <p:spPr bwMode="auto">
            <a:xfrm>
              <a:off x="6166258" y="2870200"/>
              <a:ext cx="438150" cy="0"/>
            </a:xfrm>
            <a:prstGeom prst="line">
              <a:avLst/>
            </a:prstGeom>
            <a:noFill/>
            <a:ln w="20701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" name="Line 45"/>
            <p:cNvSpPr>
              <a:spLocks noChangeShapeType="1"/>
            </p:cNvSpPr>
            <p:nvPr/>
          </p:nvSpPr>
          <p:spPr bwMode="auto">
            <a:xfrm>
              <a:off x="7318784" y="2860675"/>
              <a:ext cx="438150" cy="0"/>
            </a:xfrm>
            <a:prstGeom prst="line">
              <a:avLst/>
            </a:prstGeom>
            <a:noFill/>
            <a:ln w="20701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4" name="Line 46"/>
            <p:cNvSpPr>
              <a:spLocks noChangeShapeType="1"/>
            </p:cNvSpPr>
            <p:nvPr/>
          </p:nvSpPr>
          <p:spPr bwMode="auto">
            <a:xfrm>
              <a:off x="7728359" y="2651125"/>
              <a:ext cx="9525" cy="2409826"/>
            </a:xfrm>
            <a:prstGeom prst="line">
              <a:avLst/>
            </a:prstGeom>
            <a:noFill/>
            <a:ln w="11176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5" name="Text Box 47"/>
            <p:cNvSpPr txBox="1">
              <a:spLocks noChangeArrowheads="1"/>
            </p:cNvSpPr>
            <p:nvPr/>
          </p:nvSpPr>
          <p:spPr bwMode="auto">
            <a:xfrm>
              <a:off x="178207" y="4017963"/>
              <a:ext cx="1512888" cy="923330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ja-JP" sz="1800" b="1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Timer </a:t>
              </a:r>
              <a:r>
                <a:rPr lang="en-US" altLang="ja-JP" sz="18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of</a:t>
              </a:r>
              <a:endParaRPr lang="en-US" altLang="ja-JP" sz="18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r>
                <a:rPr lang="en-US" altLang="ja-JP" sz="1800" b="1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Overcharge Detector</a:t>
              </a:r>
            </a:p>
          </p:txBody>
        </p:sp>
        <p:sp>
          <p:nvSpPr>
            <p:cNvPr id="116" name="Line 48"/>
            <p:cNvSpPr>
              <a:spLocks noChangeShapeType="1"/>
            </p:cNvSpPr>
            <p:nvPr/>
          </p:nvSpPr>
          <p:spPr bwMode="auto">
            <a:xfrm rot="10800000">
              <a:off x="4288245" y="4164013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7" name="Line 49"/>
            <p:cNvSpPr>
              <a:spLocks noChangeShapeType="1"/>
            </p:cNvSpPr>
            <p:nvPr/>
          </p:nvSpPr>
          <p:spPr bwMode="auto">
            <a:xfrm rot="10800000">
              <a:off x="4469221" y="4173538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8" name="Line 50"/>
            <p:cNvSpPr>
              <a:spLocks noChangeShapeType="1"/>
            </p:cNvSpPr>
            <p:nvPr/>
          </p:nvSpPr>
          <p:spPr bwMode="auto">
            <a:xfrm rot="10800000">
              <a:off x="5450296" y="4183063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9" name="Line 51"/>
            <p:cNvSpPr>
              <a:spLocks noChangeShapeType="1"/>
            </p:cNvSpPr>
            <p:nvPr/>
          </p:nvSpPr>
          <p:spPr bwMode="auto">
            <a:xfrm rot="10800000">
              <a:off x="6774271" y="4183063"/>
              <a:ext cx="0" cy="66675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20" name="Line 52"/>
            <p:cNvSpPr>
              <a:spLocks noChangeShapeType="1"/>
            </p:cNvSpPr>
            <p:nvPr/>
          </p:nvSpPr>
          <p:spPr bwMode="auto">
            <a:xfrm>
              <a:off x="4461283" y="4175125"/>
              <a:ext cx="981075" cy="9525"/>
            </a:xfrm>
            <a:prstGeom prst="line">
              <a:avLst/>
            </a:prstGeom>
            <a:noFill/>
            <a:ln w="17526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21" name="Line 53"/>
            <p:cNvSpPr>
              <a:spLocks noChangeShapeType="1"/>
            </p:cNvSpPr>
            <p:nvPr/>
          </p:nvSpPr>
          <p:spPr bwMode="auto">
            <a:xfrm>
              <a:off x="6785384" y="4175125"/>
              <a:ext cx="942975" cy="9525"/>
            </a:xfrm>
            <a:prstGeom prst="line">
              <a:avLst/>
            </a:prstGeom>
            <a:noFill/>
            <a:ln w="17526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22" name="Line 54"/>
            <p:cNvSpPr>
              <a:spLocks noChangeShapeType="1"/>
            </p:cNvSpPr>
            <p:nvPr/>
          </p:nvSpPr>
          <p:spPr bwMode="auto">
            <a:xfrm>
              <a:off x="5642383" y="4194175"/>
              <a:ext cx="971550" cy="0"/>
            </a:xfrm>
            <a:prstGeom prst="line">
              <a:avLst/>
            </a:prstGeom>
            <a:noFill/>
            <a:ln w="17526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23" name="Line 55"/>
            <p:cNvSpPr>
              <a:spLocks noChangeShapeType="1"/>
            </p:cNvSpPr>
            <p:nvPr/>
          </p:nvSpPr>
          <p:spPr bwMode="auto">
            <a:xfrm rot="10800000" flipV="1">
              <a:off x="4297770" y="4849813"/>
              <a:ext cx="161925" cy="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24" name="Line 56"/>
            <p:cNvSpPr>
              <a:spLocks noChangeShapeType="1"/>
            </p:cNvSpPr>
            <p:nvPr/>
          </p:nvSpPr>
          <p:spPr bwMode="auto">
            <a:xfrm rot="10800000" flipV="1">
              <a:off x="5440771" y="4849813"/>
              <a:ext cx="200025" cy="9525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25" name="Line 57"/>
            <p:cNvSpPr>
              <a:spLocks noChangeShapeType="1"/>
            </p:cNvSpPr>
            <p:nvPr/>
          </p:nvSpPr>
          <p:spPr bwMode="auto">
            <a:xfrm rot="10800000">
              <a:off x="7736296" y="4173538"/>
              <a:ext cx="0" cy="657225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26" name="Line 58"/>
            <p:cNvSpPr>
              <a:spLocks noChangeShapeType="1"/>
            </p:cNvSpPr>
            <p:nvPr/>
          </p:nvSpPr>
          <p:spPr bwMode="auto">
            <a:xfrm rot="10800000">
              <a:off x="6612346" y="4183063"/>
              <a:ext cx="0" cy="68580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27" name="Line 59"/>
            <p:cNvSpPr>
              <a:spLocks noChangeShapeType="1"/>
            </p:cNvSpPr>
            <p:nvPr/>
          </p:nvSpPr>
          <p:spPr bwMode="auto">
            <a:xfrm rot="10800000">
              <a:off x="5631271" y="4183063"/>
              <a:ext cx="0" cy="676275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28" name="Line 60"/>
            <p:cNvSpPr>
              <a:spLocks noChangeShapeType="1"/>
            </p:cNvSpPr>
            <p:nvPr/>
          </p:nvSpPr>
          <p:spPr bwMode="auto">
            <a:xfrm rot="10800000" flipV="1">
              <a:off x="6602821" y="4840288"/>
              <a:ext cx="180975" cy="9525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29" name="Line 16"/>
            <p:cNvSpPr>
              <a:spLocks noChangeShapeType="1"/>
            </p:cNvSpPr>
            <p:nvPr/>
          </p:nvSpPr>
          <p:spPr bwMode="auto">
            <a:xfrm flipV="1">
              <a:off x="1690680" y="5517957"/>
              <a:ext cx="6761559" cy="0"/>
            </a:xfrm>
            <a:prstGeom prst="line">
              <a:avLst/>
            </a:prstGeom>
            <a:noFill/>
            <a:ln w="14351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 sz="180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30" name="Text Box 34"/>
            <p:cNvSpPr txBox="1">
              <a:spLocks noChangeArrowheads="1"/>
            </p:cNvSpPr>
            <p:nvPr/>
          </p:nvSpPr>
          <p:spPr bwMode="auto">
            <a:xfrm>
              <a:off x="1662087" y="5220102"/>
              <a:ext cx="723275" cy="369332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8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intVR</a:t>
              </a:r>
              <a:endParaRPr lang="en-US" altLang="ja-JP" sz="18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31" name="Text Box 34"/>
            <p:cNvSpPr txBox="1">
              <a:spLocks noChangeArrowheads="1"/>
            </p:cNvSpPr>
            <p:nvPr/>
          </p:nvSpPr>
          <p:spPr bwMode="auto">
            <a:xfrm>
              <a:off x="3820177" y="2575737"/>
              <a:ext cx="513282" cy="276999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2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tVTR</a:t>
              </a:r>
              <a:endParaRPr lang="en-US" altLang="ja-JP" sz="12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32" name="Text Box 34"/>
            <p:cNvSpPr txBox="1">
              <a:spLocks noChangeArrowheads="1"/>
            </p:cNvSpPr>
            <p:nvPr/>
          </p:nvSpPr>
          <p:spPr bwMode="auto">
            <a:xfrm>
              <a:off x="4972705" y="2564604"/>
              <a:ext cx="513282" cy="276999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2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tVTR</a:t>
              </a:r>
              <a:endParaRPr lang="en-US" altLang="ja-JP" sz="12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33" name="Text Box 34"/>
            <p:cNvSpPr txBox="1">
              <a:spLocks noChangeArrowheads="1"/>
            </p:cNvSpPr>
            <p:nvPr/>
          </p:nvSpPr>
          <p:spPr bwMode="auto">
            <a:xfrm>
              <a:off x="6125233" y="2564604"/>
              <a:ext cx="513282" cy="276999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2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tVTR</a:t>
              </a:r>
              <a:endParaRPr lang="en-US" altLang="ja-JP" sz="12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34" name="Text Box 34"/>
            <p:cNvSpPr txBox="1">
              <a:spLocks noChangeArrowheads="1"/>
            </p:cNvSpPr>
            <p:nvPr/>
          </p:nvSpPr>
          <p:spPr bwMode="auto">
            <a:xfrm>
              <a:off x="7277761" y="2575737"/>
              <a:ext cx="513282" cy="276999"/>
            </a:xfrm>
            <a:prstGeom prst="rect">
              <a:avLst/>
            </a:prstGeom>
            <a:noFill/>
            <a:ln w="11176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2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tVTR</a:t>
              </a:r>
              <a:endParaRPr lang="en-US" altLang="ja-JP" sz="12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206" name="圓角矩形圖說文字 205"/>
            <p:cNvSpPr/>
            <p:nvPr/>
          </p:nvSpPr>
          <p:spPr bwMode="auto">
            <a:xfrm>
              <a:off x="4427934" y="5013726"/>
              <a:ext cx="1368202" cy="432198"/>
            </a:xfrm>
            <a:prstGeom prst="wedgeRoundRectCallout">
              <a:avLst>
                <a:gd name="adj1" fmla="val -46177"/>
                <a:gd name="adj2" fmla="val -77812"/>
                <a:gd name="adj3" fmla="val 16667"/>
              </a:avLst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Tahoma" pitchFamily="34" charset="0"/>
                  <a:cs typeface="Tahoma" pitchFamily="34" charset="0"/>
                </a:rPr>
                <a:t>Timer</a:t>
              </a:r>
              <a:r>
                <a:rPr kumimoji="0" lang="en-US" altLang="zh-TW" sz="14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Tahoma" pitchFamily="34" charset="0"/>
                  <a:cs typeface="Tahoma" pitchFamily="34" charset="0"/>
                </a:rPr>
                <a:t> Reset</a:t>
              </a:r>
              <a:endParaRPr kumimoji="0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宋体" pitchFamily="2" charset="-122"/>
                <a:cs typeface="Tahoma" pitchFamily="34" charset="0"/>
              </a:endParaRPr>
            </a:p>
          </p:txBody>
        </p:sp>
        <p:sp>
          <p:nvSpPr>
            <p:cNvPr id="207" name="圓角矩形圖說文字 206"/>
            <p:cNvSpPr/>
            <p:nvPr/>
          </p:nvSpPr>
          <p:spPr bwMode="auto">
            <a:xfrm>
              <a:off x="7381287" y="6238287"/>
              <a:ext cx="1690680" cy="432198"/>
            </a:xfrm>
            <a:prstGeom prst="wedgeRoundRectCallout">
              <a:avLst>
                <a:gd name="adj1" fmla="val -52302"/>
                <a:gd name="adj2" fmla="val -89936"/>
                <a:gd name="adj3" fmla="val 16667"/>
              </a:avLst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TW" sz="1400" b="1" dirty="0" smtClean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Cout keeps Low</a:t>
              </a:r>
            </a:p>
          </p:txBody>
        </p:sp>
      </p:grpSp>
      <p:sp>
        <p:nvSpPr>
          <p:cNvPr id="208" name="Text Box 31"/>
          <p:cNvSpPr txBox="1">
            <a:spLocks noChangeArrowheads="1"/>
          </p:cNvSpPr>
          <p:nvPr/>
        </p:nvSpPr>
        <p:spPr bwMode="auto">
          <a:xfrm>
            <a:off x="323528" y="1300698"/>
            <a:ext cx="5679632" cy="400110"/>
          </a:xfrm>
          <a:prstGeom prst="rect">
            <a:avLst/>
          </a:prstGeom>
          <a:noFill/>
          <a:ln w="11176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Timing Chart 2 (Case : Off Pulse is long enough)</a:t>
            </a:r>
          </a:p>
        </p:txBody>
      </p:sp>
      <p:sp>
        <p:nvSpPr>
          <p:cNvPr id="209" name="文字方塊 208"/>
          <p:cNvSpPr txBox="1"/>
          <p:nvPr/>
        </p:nvSpPr>
        <p:spPr>
          <a:xfrm>
            <a:off x="323528" y="1007400"/>
            <a:ext cx="3347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Timer Reset</a:t>
            </a:r>
            <a:endParaRPr lang="zh-TW" altLang="en-US" b="1" dirty="0">
              <a:latin typeface="微軟正黑體" pitchFamily="34" charset="-120"/>
              <a:ea typeface="微軟正黑體" pitchFamily="34" charset="-120"/>
              <a:cs typeface="Tahoma" pitchFamily="34" charset="0"/>
            </a:endParaRPr>
          </a:p>
        </p:txBody>
      </p:sp>
      <p:sp>
        <p:nvSpPr>
          <p:cNvPr id="211" name="Text Box 34"/>
          <p:cNvSpPr txBox="1">
            <a:spLocks noChangeArrowheads="1"/>
          </p:cNvSpPr>
          <p:nvPr/>
        </p:nvSpPr>
        <p:spPr bwMode="auto">
          <a:xfrm>
            <a:off x="3779912" y="1855857"/>
            <a:ext cx="550151" cy="276999"/>
          </a:xfrm>
          <a:prstGeom prst="rect">
            <a:avLst/>
          </a:prstGeom>
          <a:noFill/>
          <a:ln w="11176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16ms</a:t>
            </a:r>
            <a:endParaRPr lang="en-US" altLang="ja-JP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7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3731" y="384326"/>
            <a:ext cx="6292429" cy="428793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zh-TW" alt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重點功能</a:t>
            </a:r>
            <a:endParaRPr lang="en-US" altLang="zh-TW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74611" y="1916832"/>
            <a:ext cx="4330148" cy="4497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" name="文字方塊 70"/>
          <p:cNvSpPr txBox="1"/>
          <p:nvPr/>
        </p:nvSpPr>
        <p:spPr>
          <a:xfrm>
            <a:off x="323528" y="1127646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R5439K Shutdown1 Mode</a:t>
            </a:r>
          </a:p>
          <a:p>
            <a:endParaRPr lang="zh-TW" altLang="en-US" b="1" dirty="0">
              <a:latin typeface="微軟正黑體" pitchFamily="34" charset="-120"/>
              <a:ea typeface="微軟正黑體" pitchFamily="34" charset="-120"/>
              <a:cs typeface="Tahoma" pitchFamily="34" charset="0"/>
            </a:endParaRPr>
          </a:p>
        </p:txBody>
      </p:sp>
      <p:sp>
        <p:nvSpPr>
          <p:cNvPr id="72" name="文字方塊 71"/>
          <p:cNvSpPr txBox="1"/>
          <p:nvPr/>
        </p:nvSpPr>
        <p:spPr>
          <a:xfrm>
            <a:off x="323528" y="1844824"/>
            <a:ext cx="439248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u="sng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進入</a:t>
            </a:r>
            <a:r>
              <a:rPr lang="en-US" altLang="zh-TW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Shutdown1</a:t>
            </a:r>
            <a:r>
              <a:rPr lang="zh-TW" altLang="en-US" sz="2400" u="sng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條件</a:t>
            </a:r>
            <a:r>
              <a:rPr lang="en-US" altLang="zh-TW" sz="24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r>
              <a:rPr lang="en-US" altLang="zh-TW" sz="24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VCn</a:t>
            </a:r>
            <a:r>
              <a:rPr lang="zh-TW" altLang="en-US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&lt; VSHT1n</a:t>
            </a:r>
            <a:r>
              <a:rPr lang="zh-TW" altLang="en-US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(3.8V)</a:t>
            </a:r>
          </a:p>
          <a:p>
            <a:endParaRPr lang="en-US" altLang="zh-TW" sz="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zh-TW" altLang="en-US" sz="2400" u="sng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進入</a:t>
            </a:r>
            <a:r>
              <a:rPr lang="en-US" altLang="zh-TW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Shutdown1</a:t>
            </a:r>
            <a:r>
              <a:rPr lang="zh-TW" altLang="en-US" sz="2400" u="sng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後</a:t>
            </a:r>
            <a:r>
              <a:rPr lang="en-US" altLang="zh-TW" sz="24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該串</a:t>
            </a:r>
            <a:r>
              <a:rPr lang="en-US" altLang="zh-TW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OVP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停止偵測</a:t>
            </a:r>
            <a:endParaRPr lang="en-US" altLang="zh-TW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(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進入省電模式</a:t>
            </a:r>
            <a:r>
              <a:rPr lang="en-US" altLang="zh-TW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r>
              <a:rPr lang="en-US" altLang="zh-TW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2. VROUT (3.3V LDO)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持續輸出</a:t>
            </a:r>
            <a:endParaRPr lang="en-US" altLang="zh-TW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altLang="zh-TW" sz="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zh-TW" altLang="en-US" sz="2400" u="sng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離開</a:t>
            </a:r>
            <a:r>
              <a:rPr lang="en-US" altLang="zh-TW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Shutdown1</a:t>
            </a:r>
            <a:r>
              <a:rPr lang="zh-TW" altLang="en-US" sz="2400" u="sng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條件</a:t>
            </a:r>
            <a:r>
              <a:rPr lang="en-US" altLang="zh-TW" sz="24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r>
              <a:rPr lang="en-US" altLang="zh-TW" sz="24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VCn</a:t>
            </a:r>
            <a:r>
              <a:rPr lang="zh-TW" altLang="en-US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&gt; VSHT1n</a:t>
            </a:r>
            <a:r>
              <a:rPr lang="zh-TW" altLang="en-US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(3.8V)</a:t>
            </a:r>
          </a:p>
          <a:p>
            <a:endParaRPr lang="en-US" altLang="zh-TW" sz="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zh-TW" altLang="en-US" sz="2400" u="sng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離開</a:t>
            </a:r>
            <a:r>
              <a:rPr lang="en-US" altLang="zh-TW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Shutdown1</a:t>
            </a:r>
            <a:r>
              <a:rPr lang="zh-TW" altLang="en-US" sz="2400" u="sng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後</a:t>
            </a:r>
            <a:r>
              <a:rPr lang="en-US" altLang="zh-TW" sz="24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該串</a:t>
            </a:r>
            <a:r>
              <a:rPr lang="en-US" altLang="zh-TW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OVP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開始偵測</a:t>
            </a:r>
            <a:endParaRPr lang="zh-TW" altLang="en-US" sz="2400" dirty="0">
              <a:latin typeface="Tahoma" panose="020B0604030504040204" pitchFamily="34" charset="0"/>
              <a:ea typeface="微軟正黑體" pitchFamily="34" charset="-12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06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3731" y="384326"/>
            <a:ext cx="6292429" cy="428793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zh-TW" alt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重點功能</a:t>
            </a:r>
            <a:endParaRPr lang="en-US" altLang="zh-TW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23528" y="1127646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R5439K Shutdown2 Mode</a:t>
            </a:r>
          </a:p>
          <a:p>
            <a:endParaRPr lang="zh-TW" altLang="en-US" b="1" dirty="0">
              <a:latin typeface="微軟正黑體" pitchFamily="34" charset="-120"/>
              <a:ea typeface="微軟正黑體" pitchFamily="34" charset="-120"/>
              <a:cs typeface="Tahoma" pitchFamily="34" charset="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323528" y="1844824"/>
            <a:ext cx="84249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u="sng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進入</a:t>
            </a:r>
            <a:r>
              <a:rPr lang="en-US" altLang="zh-TW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Shutdown2</a:t>
            </a:r>
            <a:r>
              <a:rPr lang="zh-TW" altLang="en-US" sz="2400" u="sng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條件</a:t>
            </a:r>
            <a:r>
              <a:rPr lang="en-US" altLang="zh-TW" sz="24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en-US" altLang="zh-TW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All </a:t>
            </a:r>
            <a:r>
              <a:rPr lang="en-US" altLang="zh-TW" sz="24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VCn</a:t>
            </a:r>
            <a:r>
              <a:rPr lang="zh-TW" altLang="en-US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&lt; VSHT1n</a:t>
            </a:r>
            <a:r>
              <a:rPr lang="zh-TW" altLang="en-US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(3.8V)</a:t>
            </a:r>
          </a:p>
          <a:p>
            <a:pPr marL="457200" indent="-457200">
              <a:buAutoNum type="arabicPeriod"/>
            </a:pPr>
            <a:r>
              <a:rPr lang="en-US" altLang="zh-TW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Any </a:t>
            </a:r>
            <a:r>
              <a:rPr lang="en-US" altLang="zh-TW" sz="24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VCn</a:t>
            </a:r>
            <a:r>
              <a:rPr lang="en-US" altLang="zh-TW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&lt; VSHT2n (2.5V)</a:t>
            </a:r>
          </a:p>
          <a:p>
            <a:endParaRPr lang="en-US" altLang="zh-TW" sz="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zh-TW" altLang="en-US" sz="2400" u="sng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進入</a:t>
            </a:r>
            <a:r>
              <a:rPr lang="en-US" altLang="zh-TW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Shutdown2</a:t>
            </a:r>
            <a:r>
              <a:rPr lang="zh-TW" altLang="en-US" sz="2400" u="sng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後</a:t>
            </a:r>
            <a:r>
              <a:rPr lang="en-US" altLang="zh-TW" sz="24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r>
              <a:rPr lang="en-US" altLang="zh-TW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1. VROUT (3.3V LDO)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停止輸出</a:t>
            </a:r>
            <a:endParaRPr lang="en-US" altLang="zh-TW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altLang="zh-TW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2. Supply current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只有</a:t>
            </a:r>
            <a:r>
              <a:rPr lang="en-US" altLang="zh-TW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0.2uA</a:t>
            </a:r>
          </a:p>
          <a:p>
            <a:endParaRPr lang="en-US" altLang="zh-TW" sz="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zh-TW" altLang="en-US" sz="2400" u="sng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離開</a:t>
            </a:r>
            <a:r>
              <a:rPr lang="en-US" altLang="zh-TW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Shutdown2</a:t>
            </a:r>
            <a:r>
              <a:rPr lang="zh-TW" altLang="en-US" sz="2400" u="sng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條件</a:t>
            </a:r>
            <a:r>
              <a:rPr lang="en-US" altLang="zh-TW" sz="24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r>
              <a:rPr lang="en-US" altLang="zh-TW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All </a:t>
            </a:r>
            <a:r>
              <a:rPr lang="en-US" altLang="zh-TW" sz="24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VCn</a:t>
            </a:r>
            <a:r>
              <a:rPr lang="en-US" altLang="zh-TW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&gt; VREL2n </a:t>
            </a:r>
            <a:r>
              <a:rPr lang="zh-TW" altLang="en-US" sz="2400" dirty="0" smtClean="0">
                <a:solidFill>
                  <a:srgbClr val="FF0000"/>
                </a:solidFill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或</a:t>
            </a:r>
            <a:r>
              <a:rPr lang="zh-TW" altLang="en-US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Any </a:t>
            </a:r>
            <a:r>
              <a:rPr lang="en-US" altLang="zh-TW" sz="2400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VCn</a:t>
            </a:r>
            <a:r>
              <a:rPr lang="zh-TW" altLang="en-US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&gt; VSHT1n</a:t>
            </a:r>
          </a:p>
          <a:p>
            <a:endParaRPr lang="en-US" altLang="zh-TW" sz="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zh-TW" altLang="en-US" sz="2400" u="sng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離開</a:t>
            </a:r>
            <a:r>
              <a:rPr lang="en-US" altLang="zh-TW" sz="2400" u="sng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Shutdown2</a:t>
            </a:r>
            <a:r>
              <a:rPr lang="zh-TW" altLang="en-US" sz="2400" u="sng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後</a:t>
            </a:r>
            <a:r>
              <a:rPr lang="en-US" altLang="zh-TW" sz="24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r>
              <a:rPr lang="en-US" altLang="zh-TW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VROUT (3.3V LDO)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開始輸出</a:t>
            </a:r>
            <a:endParaRPr lang="en-US" altLang="zh-TW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1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3731" y="384326"/>
            <a:ext cx="6292429" cy="428793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zh-TW" alt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重點功能</a:t>
            </a:r>
            <a:endParaRPr lang="en-US" altLang="zh-TW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323528" y="1127646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R5439K Shutdown2 Mode</a:t>
            </a:r>
            <a:r>
              <a:rPr lang="zh-TW" alt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zh-TW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(example)</a:t>
            </a:r>
          </a:p>
          <a:p>
            <a:endParaRPr lang="zh-TW" altLang="en-US" b="1" dirty="0">
              <a:latin typeface="微軟正黑體" pitchFamily="34" charset="-120"/>
              <a:ea typeface="微軟正黑體" pitchFamily="34" charset="-120"/>
              <a:cs typeface="Tahoma" pitchFamily="34" charset="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23528" y="1844824"/>
            <a:ext cx="84249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假設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VSHT1=3.8V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、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VSHT2=2.4V</a:t>
            </a:r>
          </a:p>
          <a:p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當 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VC1=2.3V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 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已低於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VSHT2)</a:t>
            </a:r>
          </a:p>
          <a:p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VC2=2.3V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 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已低於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VSHT2)</a:t>
            </a:r>
          </a:p>
          <a:p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VC3=2.5V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 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已低於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VSHT1)</a:t>
            </a:r>
          </a:p>
          <a:p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VC4=3.7V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 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已低於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VSHT1)</a:t>
            </a:r>
          </a:p>
          <a:p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此時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已進入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Shutdown2 mode</a:t>
            </a:r>
          </a:p>
          <a:p>
            <a:endParaRPr lang="en-US" altLang="zh-TW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VREL2=VSHT2+0.2V=2.6V</a:t>
            </a:r>
          </a:p>
          <a:p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如需離開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Shutdown2 mode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有兩種方式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VC1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、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VC2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、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VC3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需大於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2.6V</a:t>
            </a:r>
          </a:p>
          <a:p>
            <a:pPr marL="457200" indent="-457200">
              <a:buAutoNum type="arabicPeriod"/>
            </a:pP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任一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cell</a:t>
            </a:r>
            <a:r>
              <a:rPr lang="zh-TW" altLang="en-US" sz="2400" dirty="0" smtClean="0">
                <a:latin typeface="Tahoma" panose="020B0604030504040204" pitchFamily="34" charset="0"/>
                <a:ea typeface="微軟正黑體" pitchFamily="34" charset="-120"/>
                <a:cs typeface="Tahoma" panose="020B0604030504040204" pitchFamily="34" charset="0"/>
              </a:rPr>
              <a:t>電壓大於</a:t>
            </a:r>
            <a:r>
              <a:rPr lang="en-US" altLang="zh-TW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3.8V </a:t>
            </a:r>
          </a:p>
        </p:txBody>
      </p:sp>
    </p:spTree>
    <p:extLst>
      <p:ext uri="{BB962C8B-B14F-4D97-AF65-F5344CB8AC3E}">
        <p14:creationId xmlns:p14="http://schemas.microsoft.com/office/powerpoint/2010/main" val="382149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部長Style</Template>
  <TotalTime>8401</TotalTime>
  <Words>1399</Words>
  <Application>Microsoft Office PowerPoint</Application>
  <PresentationFormat>如螢幕大小 (4:3)</PresentationFormat>
  <Paragraphs>243</Paragraphs>
  <Slides>12</Slides>
  <Notes>11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2" baseType="lpstr">
      <vt:lpstr>MS PGothic</vt:lpstr>
      <vt:lpstr>宋体</vt:lpstr>
      <vt:lpstr>微軟正黑體</vt:lpstr>
      <vt:lpstr>新細明體</vt:lpstr>
      <vt:lpstr>Arial</vt:lpstr>
      <vt:lpstr>Calibri</vt:lpstr>
      <vt:lpstr>Calibri Light</vt:lpstr>
      <vt:lpstr>Symbol</vt:lpstr>
      <vt:lpstr>Tahoma</vt:lpstr>
      <vt:lpstr>Office Theme</vt:lpstr>
      <vt:lpstr>PowerPoint 簡報</vt:lpstr>
      <vt:lpstr>Agenda</vt:lpstr>
      <vt:lpstr>鋰電池二次保護IC架構介紹</vt:lpstr>
      <vt:lpstr>RICOH鋰電池二次保護IC產品線</vt:lpstr>
      <vt:lpstr>重點功能</vt:lpstr>
      <vt:lpstr>重點功能</vt:lpstr>
      <vt:lpstr>重點功能</vt:lpstr>
      <vt:lpstr>重點功能</vt:lpstr>
      <vt:lpstr>重點功能</vt:lpstr>
      <vt:lpstr>重點功能</vt:lpstr>
      <vt:lpstr>預知詳情請洽…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Alvin Hsiao</dc:creator>
  <cp:lastModifiedBy>Allen Yeh</cp:lastModifiedBy>
  <cp:revision>301</cp:revision>
  <dcterms:created xsi:type="dcterms:W3CDTF">2015-07-07T03:03:50Z</dcterms:created>
  <dcterms:modified xsi:type="dcterms:W3CDTF">2017-03-16T02:09:17Z</dcterms:modified>
</cp:coreProperties>
</file>